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4"/>
  </p:sldMasterIdLst>
  <p:notesMasterIdLst>
    <p:notesMasterId r:id="rId21"/>
  </p:notesMasterIdLst>
  <p:handoutMasterIdLst>
    <p:handoutMasterId r:id="rId22"/>
  </p:handoutMasterIdLst>
  <p:sldIdLst>
    <p:sldId id="440" r:id="rId5"/>
    <p:sldId id="446" r:id="rId6"/>
    <p:sldId id="437" r:id="rId7"/>
    <p:sldId id="447" r:id="rId8"/>
    <p:sldId id="448" r:id="rId9"/>
    <p:sldId id="441" r:id="rId10"/>
    <p:sldId id="449" r:id="rId11"/>
    <p:sldId id="438" r:id="rId12"/>
    <p:sldId id="439" r:id="rId13"/>
    <p:sldId id="612" r:id="rId14"/>
    <p:sldId id="613" r:id="rId15"/>
    <p:sldId id="614" r:id="rId16"/>
    <p:sldId id="610" r:id="rId17"/>
    <p:sldId id="444" r:id="rId18"/>
    <p:sldId id="615" r:id="rId19"/>
    <p:sldId id="616" r:id="rId20"/>
  </p:sldIdLst>
  <p:sldSz cx="6858000" cy="5143500"/>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默认节" id="{4D98651D-39CB-42CA-B94F-C499006211E5}">
          <p14:sldIdLst>
            <p14:sldId id="440"/>
            <p14:sldId id="446"/>
            <p14:sldId id="437"/>
            <p14:sldId id="447"/>
            <p14:sldId id="448"/>
            <p14:sldId id="441"/>
            <p14:sldId id="449"/>
            <p14:sldId id="438"/>
            <p14:sldId id="439"/>
            <p14:sldId id="612"/>
            <p14:sldId id="613"/>
            <p14:sldId id="614"/>
            <p14:sldId id="610"/>
            <p14:sldId id="444"/>
            <p14:sldId id="615"/>
            <p14:sldId id="616"/>
          </p14:sldIdLst>
        </p14:section>
      </p14:sectionLst>
    </p:ext>
    <p:ext uri="{EFAFB233-063F-42B5-8137-9DF3F51BA10A}">
      <p15:sldGuideLst xmlns:p15="http://schemas.microsoft.com/office/powerpoint/2012/main">
        <p15:guide id="1" orient="horz" pos="2935" userDrawn="1">
          <p15:clr>
            <a:srgbClr val="A4A3A4"/>
          </p15:clr>
        </p15:guide>
        <p15:guide id="2" orient="horz" pos="375" userDrawn="1">
          <p15:clr>
            <a:srgbClr val="A4A3A4"/>
          </p15:clr>
        </p15:guide>
        <p15:guide id="3" orient="horz" pos="1665" userDrawn="1">
          <p15:clr>
            <a:srgbClr val="A4A3A4"/>
          </p15:clr>
        </p15:guide>
        <p15:guide id="4" pos="187" userDrawn="1">
          <p15:clr>
            <a:srgbClr val="A4A3A4"/>
          </p15:clr>
        </p15:guide>
        <p15:guide id="5" pos="4133" userDrawn="1">
          <p15:clr>
            <a:srgbClr val="A4A3A4"/>
          </p15:clr>
        </p15:guide>
        <p15:guide id="6" pos="2160" userDrawn="1">
          <p15:clr>
            <a:srgbClr val="A4A3A4"/>
          </p15:clr>
        </p15:guide>
        <p15:guide id="7" pos="1127" userDrawn="1">
          <p15:clr>
            <a:srgbClr val="A4A3A4"/>
          </p15:clr>
        </p15:guide>
        <p15:guide id="8" pos="3198" userDrawn="1">
          <p15:clr>
            <a:srgbClr val="A4A3A4"/>
          </p15:clr>
        </p15:guide>
        <p15:guide id="9" pos="2058" userDrawn="1">
          <p15:clr>
            <a:srgbClr val="A4A3A4"/>
          </p15:clr>
        </p15:guide>
        <p15:guide id="10" pos="2262"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37021"/>
    <a:srgbClr val="DEDEDE"/>
    <a:srgbClr val="FF6600"/>
    <a:srgbClr val="11181B"/>
    <a:srgbClr val="FFFFFF"/>
    <a:srgbClr val="494A4F"/>
    <a:srgbClr val="DFE1E5"/>
    <a:srgbClr val="000000"/>
    <a:srgbClr val="FED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125B69-6056-4C10-B874-587A5E98E530}" v="101" dt="2023-05-14T23:24:18.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93792" autoAdjust="0"/>
  </p:normalViewPr>
  <p:slideViewPr>
    <p:cSldViewPr>
      <p:cViewPr varScale="1">
        <p:scale>
          <a:sx n="96" d="100"/>
          <a:sy n="96" d="100"/>
        </p:scale>
        <p:origin x="952" y="64"/>
      </p:cViewPr>
      <p:guideLst>
        <p:guide orient="horz" pos="2935"/>
        <p:guide orient="horz" pos="375"/>
        <p:guide orient="horz" pos="1665"/>
        <p:guide pos="187"/>
        <p:guide pos="4133"/>
        <p:guide pos="2160"/>
        <p:guide pos="1127"/>
        <p:guide pos="3198"/>
        <p:guide pos="2058"/>
        <p:guide pos="226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04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8E752-1F27-47AA-8B0F-CD116E98EC33}"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ZA"/>
        </a:p>
      </dgm:t>
    </dgm:pt>
    <dgm:pt modelId="{C5181FC6-80DB-48CE-B1C2-A4B6F025A2ED}">
      <dgm:prSet phldrT="[Text]"/>
      <dgm:spPr>
        <a:solidFill>
          <a:schemeClr val="accent6">
            <a:lumMod val="75000"/>
          </a:schemeClr>
        </a:solidFill>
      </dgm:spPr>
      <dgm:t>
        <a:bodyPr/>
        <a:lstStyle/>
        <a:p>
          <a:r>
            <a:rPr lang="en-GB" b="1" dirty="0"/>
            <a:t>Responsible sourcing</a:t>
          </a:r>
        </a:p>
      </dgm:t>
    </dgm:pt>
    <dgm:pt modelId="{9B04DBFC-7F97-40C2-8115-20E646CBBCFA}" type="parTrans" cxnId="{E030C747-DAFB-4D40-8277-A2D63D8C41E1}">
      <dgm:prSet/>
      <dgm:spPr/>
      <dgm:t>
        <a:bodyPr/>
        <a:lstStyle/>
        <a:p>
          <a:endParaRPr lang="en-GB"/>
        </a:p>
      </dgm:t>
    </dgm:pt>
    <dgm:pt modelId="{5CF8C236-FD5F-4D33-B84B-3BD74076AF00}" type="sibTrans" cxnId="{E030C747-DAFB-4D40-8277-A2D63D8C41E1}">
      <dgm:prSet/>
      <dgm:spPr/>
      <dgm:t>
        <a:bodyPr/>
        <a:lstStyle/>
        <a:p>
          <a:endParaRPr lang="en-GB"/>
        </a:p>
      </dgm:t>
    </dgm:pt>
    <dgm:pt modelId="{468B7A93-C3FA-4450-A538-7CC886B9EA8E}">
      <dgm:prSet phldrT="[Text]"/>
      <dgm:spPr>
        <a:solidFill>
          <a:schemeClr val="accent3">
            <a:lumMod val="75000"/>
          </a:schemeClr>
        </a:solidFill>
      </dgm:spPr>
      <dgm:t>
        <a:bodyPr/>
        <a:lstStyle/>
        <a:p>
          <a:r>
            <a:rPr lang="en-GB" b="1" dirty="0"/>
            <a:t>Responsible finance</a:t>
          </a:r>
        </a:p>
      </dgm:t>
    </dgm:pt>
    <dgm:pt modelId="{CD94F8AC-04BC-47A7-953B-99B94E7D41E7}" type="parTrans" cxnId="{07BB7F36-E705-4A48-97AA-2D97102FE69D}">
      <dgm:prSet/>
      <dgm:spPr/>
      <dgm:t>
        <a:bodyPr/>
        <a:lstStyle/>
        <a:p>
          <a:endParaRPr lang="en-GB"/>
        </a:p>
      </dgm:t>
    </dgm:pt>
    <dgm:pt modelId="{B596809E-DEDB-4781-8D1D-45E58AC9F3F9}" type="sibTrans" cxnId="{07BB7F36-E705-4A48-97AA-2D97102FE69D}">
      <dgm:prSet/>
      <dgm:spPr/>
      <dgm:t>
        <a:bodyPr/>
        <a:lstStyle/>
        <a:p>
          <a:endParaRPr lang="en-GB"/>
        </a:p>
      </dgm:t>
    </dgm:pt>
    <dgm:pt modelId="{6C69601F-9190-4F6B-81FC-3AA3129265A3}">
      <dgm:prSet phldrT="[Text]" custT="1"/>
      <dgm:spPr/>
      <dgm:t>
        <a:bodyPr/>
        <a:lstStyle/>
        <a:p>
          <a:r>
            <a:rPr lang="en-GB" sz="1600" b="1" dirty="0"/>
            <a:t>Responsible business/ mining</a:t>
          </a:r>
        </a:p>
      </dgm:t>
    </dgm:pt>
    <dgm:pt modelId="{32EEFDE0-A477-462A-9DA8-159CD830F6EA}" type="parTrans" cxnId="{AFD1C4EB-2BAA-4194-908E-B68F7357277F}">
      <dgm:prSet/>
      <dgm:spPr/>
      <dgm:t>
        <a:bodyPr/>
        <a:lstStyle/>
        <a:p>
          <a:endParaRPr lang="en-GB"/>
        </a:p>
      </dgm:t>
    </dgm:pt>
    <dgm:pt modelId="{44F04009-28DF-44A0-867C-D093D7FA18D0}" type="sibTrans" cxnId="{AFD1C4EB-2BAA-4194-908E-B68F7357277F}">
      <dgm:prSet/>
      <dgm:spPr/>
      <dgm:t>
        <a:bodyPr/>
        <a:lstStyle/>
        <a:p>
          <a:endParaRPr lang="en-GB"/>
        </a:p>
      </dgm:t>
    </dgm:pt>
    <dgm:pt modelId="{9224212C-E535-4CA1-B5D8-8040D9EBC065}" type="pres">
      <dgm:prSet presAssocID="{7DA8E752-1F27-47AA-8B0F-CD116E98EC33}" presName="compositeShape" presStyleCnt="0">
        <dgm:presLayoutVars>
          <dgm:chMax val="7"/>
          <dgm:dir/>
          <dgm:resizeHandles val="exact"/>
        </dgm:presLayoutVars>
      </dgm:prSet>
      <dgm:spPr/>
    </dgm:pt>
    <dgm:pt modelId="{4B9D2CFC-198B-4CB1-AC51-BA3D0C56C34C}" type="pres">
      <dgm:prSet presAssocID="{7DA8E752-1F27-47AA-8B0F-CD116E98EC33}" presName="wedge1" presStyleLbl="node1" presStyleIdx="0" presStyleCnt="3" custLinFactNeighborX="-5311" custLinFactNeighborY="3027"/>
      <dgm:spPr/>
    </dgm:pt>
    <dgm:pt modelId="{B2B912E7-9600-41C1-9F72-C585913ADAF9}" type="pres">
      <dgm:prSet presAssocID="{7DA8E752-1F27-47AA-8B0F-CD116E98EC33}" presName="wedge1Tx" presStyleLbl="node1" presStyleIdx="0" presStyleCnt="3">
        <dgm:presLayoutVars>
          <dgm:chMax val="0"/>
          <dgm:chPref val="0"/>
          <dgm:bulletEnabled val="1"/>
        </dgm:presLayoutVars>
      </dgm:prSet>
      <dgm:spPr/>
    </dgm:pt>
    <dgm:pt modelId="{F733AA8B-3039-4E8D-BA45-8B829F3C31E0}" type="pres">
      <dgm:prSet presAssocID="{7DA8E752-1F27-47AA-8B0F-CD116E98EC33}" presName="wedge2" presStyleLbl="node1" presStyleIdx="1" presStyleCnt="3" custLinFactNeighborX="-112" custLinFactNeighborY="131"/>
      <dgm:spPr/>
    </dgm:pt>
    <dgm:pt modelId="{D45A2208-B999-4095-B4C2-41F81B74FBFF}" type="pres">
      <dgm:prSet presAssocID="{7DA8E752-1F27-47AA-8B0F-CD116E98EC33}" presName="wedge2Tx" presStyleLbl="node1" presStyleIdx="1" presStyleCnt="3">
        <dgm:presLayoutVars>
          <dgm:chMax val="0"/>
          <dgm:chPref val="0"/>
          <dgm:bulletEnabled val="1"/>
        </dgm:presLayoutVars>
      </dgm:prSet>
      <dgm:spPr/>
    </dgm:pt>
    <dgm:pt modelId="{E38EE050-4C4C-499A-9FC9-F5DECABD665F}" type="pres">
      <dgm:prSet presAssocID="{7DA8E752-1F27-47AA-8B0F-CD116E98EC33}" presName="wedge3" presStyleLbl="node1" presStyleIdx="2" presStyleCnt="3"/>
      <dgm:spPr/>
    </dgm:pt>
    <dgm:pt modelId="{6AE5C914-EE7C-41E1-870A-545E9FAA3894}" type="pres">
      <dgm:prSet presAssocID="{7DA8E752-1F27-47AA-8B0F-CD116E98EC33}" presName="wedge3Tx" presStyleLbl="node1" presStyleIdx="2" presStyleCnt="3">
        <dgm:presLayoutVars>
          <dgm:chMax val="0"/>
          <dgm:chPref val="0"/>
          <dgm:bulletEnabled val="1"/>
        </dgm:presLayoutVars>
      </dgm:prSet>
      <dgm:spPr/>
    </dgm:pt>
  </dgm:ptLst>
  <dgm:cxnLst>
    <dgm:cxn modelId="{B33D070A-AF8D-4C38-9342-76FAF326EC41}" type="presOf" srcId="{C5181FC6-80DB-48CE-B1C2-A4B6F025A2ED}" destId="{4B9D2CFC-198B-4CB1-AC51-BA3D0C56C34C}" srcOrd="0" destOrd="0" presId="urn:microsoft.com/office/officeart/2005/8/layout/chart3"/>
    <dgm:cxn modelId="{A1192318-3B97-4378-BC38-941A0A7FCDF3}" type="presOf" srcId="{6C69601F-9190-4F6B-81FC-3AA3129265A3}" destId="{E38EE050-4C4C-499A-9FC9-F5DECABD665F}" srcOrd="0" destOrd="0" presId="urn:microsoft.com/office/officeart/2005/8/layout/chart3"/>
    <dgm:cxn modelId="{A0257C18-F31F-4BBB-BC9C-A5C6F76703E1}" type="presOf" srcId="{7DA8E752-1F27-47AA-8B0F-CD116E98EC33}" destId="{9224212C-E535-4CA1-B5D8-8040D9EBC065}" srcOrd="0" destOrd="0" presId="urn:microsoft.com/office/officeart/2005/8/layout/chart3"/>
    <dgm:cxn modelId="{07BB7F36-E705-4A48-97AA-2D97102FE69D}" srcId="{7DA8E752-1F27-47AA-8B0F-CD116E98EC33}" destId="{468B7A93-C3FA-4450-A538-7CC886B9EA8E}" srcOrd="1" destOrd="0" parTransId="{CD94F8AC-04BC-47A7-953B-99B94E7D41E7}" sibTransId="{B596809E-DEDB-4781-8D1D-45E58AC9F3F9}"/>
    <dgm:cxn modelId="{19081443-D03A-433A-BB9C-7CC158F5B642}" type="presOf" srcId="{468B7A93-C3FA-4450-A538-7CC886B9EA8E}" destId="{F733AA8B-3039-4E8D-BA45-8B829F3C31E0}" srcOrd="0" destOrd="0" presId="urn:microsoft.com/office/officeart/2005/8/layout/chart3"/>
    <dgm:cxn modelId="{3EB64964-B844-4B1F-BA55-F8B6BD429AA6}" type="presOf" srcId="{C5181FC6-80DB-48CE-B1C2-A4B6F025A2ED}" destId="{B2B912E7-9600-41C1-9F72-C585913ADAF9}" srcOrd="1" destOrd="0" presId="urn:microsoft.com/office/officeart/2005/8/layout/chart3"/>
    <dgm:cxn modelId="{E030C747-DAFB-4D40-8277-A2D63D8C41E1}" srcId="{7DA8E752-1F27-47AA-8B0F-CD116E98EC33}" destId="{C5181FC6-80DB-48CE-B1C2-A4B6F025A2ED}" srcOrd="0" destOrd="0" parTransId="{9B04DBFC-7F97-40C2-8115-20E646CBBCFA}" sibTransId="{5CF8C236-FD5F-4D33-B84B-3BD74076AF00}"/>
    <dgm:cxn modelId="{0A3E114B-024E-498F-95F7-4DBBA8ED19BF}" type="presOf" srcId="{6C69601F-9190-4F6B-81FC-3AA3129265A3}" destId="{6AE5C914-EE7C-41E1-870A-545E9FAA3894}" srcOrd="1" destOrd="0" presId="urn:microsoft.com/office/officeart/2005/8/layout/chart3"/>
    <dgm:cxn modelId="{AFD1C4EB-2BAA-4194-908E-B68F7357277F}" srcId="{7DA8E752-1F27-47AA-8B0F-CD116E98EC33}" destId="{6C69601F-9190-4F6B-81FC-3AA3129265A3}" srcOrd="2" destOrd="0" parTransId="{32EEFDE0-A477-462A-9DA8-159CD830F6EA}" sibTransId="{44F04009-28DF-44A0-867C-D093D7FA18D0}"/>
    <dgm:cxn modelId="{F73BDBF4-9717-42CF-9D26-0F73ADDF5818}" type="presOf" srcId="{468B7A93-C3FA-4450-A538-7CC886B9EA8E}" destId="{D45A2208-B999-4095-B4C2-41F81B74FBFF}" srcOrd="1" destOrd="0" presId="urn:microsoft.com/office/officeart/2005/8/layout/chart3"/>
    <dgm:cxn modelId="{1069A9E8-D28C-4CD9-B44A-735CD3A8CAA4}" type="presParOf" srcId="{9224212C-E535-4CA1-B5D8-8040D9EBC065}" destId="{4B9D2CFC-198B-4CB1-AC51-BA3D0C56C34C}" srcOrd="0" destOrd="0" presId="urn:microsoft.com/office/officeart/2005/8/layout/chart3"/>
    <dgm:cxn modelId="{5BD30B5B-BE9D-4E2E-B158-5EDBB1494A1F}" type="presParOf" srcId="{9224212C-E535-4CA1-B5D8-8040D9EBC065}" destId="{B2B912E7-9600-41C1-9F72-C585913ADAF9}" srcOrd="1" destOrd="0" presId="urn:microsoft.com/office/officeart/2005/8/layout/chart3"/>
    <dgm:cxn modelId="{8905AA17-A2CC-4960-AFF9-A59815FA39B0}" type="presParOf" srcId="{9224212C-E535-4CA1-B5D8-8040D9EBC065}" destId="{F733AA8B-3039-4E8D-BA45-8B829F3C31E0}" srcOrd="2" destOrd="0" presId="urn:microsoft.com/office/officeart/2005/8/layout/chart3"/>
    <dgm:cxn modelId="{2212EA3F-C848-4010-80C2-F9D1747156C6}" type="presParOf" srcId="{9224212C-E535-4CA1-B5D8-8040D9EBC065}" destId="{D45A2208-B999-4095-B4C2-41F81B74FBFF}" srcOrd="3" destOrd="0" presId="urn:microsoft.com/office/officeart/2005/8/layout/chart3"/>
    <dgm:cxn modelId="{C3F56A46-1866-4460-BC23-5ED8F6E49EC7}" type="presParOf" srcId="{9224212C-E535-4CA1-B5D8-8040D9EBC065}" destId="{E38EE050-4C4C-499A-9FC9-F5DECABD665F}" srcOrd="4" destOrd="0" presId="urn:microsoft.com/office/officeart/2005/8/layout/chart3"/>
    <dgm:cxn modelId="{98138112-C434-4088-8557-662B27613DE8}" type="presParOf" srcId="{9224212C-E535-4CA1-B5D8-8040D9EBC065}" destId="{6AE5C914-EE7C-41E1-870A-545E9FAA3894}" srcOrd="5" destOrd="0" presId="urn:microsoft.com/office/officeart/2005/8/layout/chart3"/>
  </dgm:cxnLst>
  <dgm:bg>
    <a:solidFill>
      <a:srgbClr val="92D050"/>
    </a:solidFill>
  </dgm:bg>
  <dgm:whole>
    <a:ln w="9525" cap="flat" cmpd="sng" algn="ctr">
      <a:solidFill>
        <a:schemeClr val="bg2"/>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D2CFC-198B-4CB1-AC51-BA3D0C56C34C}">
      <dsp:nvSpPr>
        <dsp:cNvPr id="0" name=""/>
        <dsp:cNvSpPr/>
      </dsp:nvSpPr>
      <dsp:spPr>
        <a:xfrm>
          <a:off x="1483138" y="408212"/>
          <a:ext cx="3689981" cy="3689981"/>
        </a:xfrm>
        <a:prstGeom prst="pie">
          <a:avLst>
            <a:gd name="adj1" fmla="val 16200000"/>
            <a:gd name="adj2" fmla="val 180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Responsible sourcing</a:t>
          </a:r>
        </a:p>
      </dsp:txBody>
      <dsp:txXfrm>
        <a:off x="3489346" y="1089101"/>
        <a:ext cx="1251957" cy="1229993"/>
      </dsp:txXfrm>
    </dsp:sp>
    <dsp:sp modelId="{F733AA8B-3039-4E8D-BA45-8B829F3C31E0}">
      <dsp:nvSpPr>
        <dsp:cNvPr id="0" name=""/>
        <dsp:cNvSpPr/>
      </dsp:nvSpPr>
      <dsp:spPr>
        <a:xfrm>
          <a:off x="1484771" y="411171"/>
          <a:ext cx="3689981" cy="3689981"/>
        </a:xfrm>
        <a:prstGeom prst="pie">
          <a:avLst>
            <a:gd name="adj1" fmla="val 1800000"/>
            <a:gd name="adj2" fmla="val 900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Responsible finance</a:t>
          </a:r>
        </a:p>
      </dsp:txBody>
      <dsp:txXfrm>
        <a:off x="2495123" y="2739373"/>
        <a:ext cx="1669277" cy="1142137"/>
      </dsp:txXfrm>
    </dsp:sp>
    <dsp:sp modelId="{E38EE050-4C4C-499A-9FC9-F5DECABD665F}">
      <dsp:nvSpPr>
        <dsp:cNvPr id="0" name=""/>
        <dsp:cNvSpPr/>
      </dsp:nvSpPr>
      <dsp:spPr>
        <a:xfrm>
          <a:off x="1488903" y="406337"/>
          <a:ext cx="3689981" cy="3689981"/>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Responsible business/ mining</a:t>
          </a:r>
        </a:p>
      </dsp:txBody>
      <dsp:txXfrm>
        <a:off x="1884259" y="1131155"/>
        <a:ext cx="1251957" cy="122999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71D685-EA27-42C4-AFA3-98112481070F}"/>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A0F399EA-7BDD-447D-BEAD-5E5E5DD3D940}"/>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46BCA01A-B47F-4294-8685-9ED31BB5F80F}" type="datetimeFigureOut">
              <a:rPr lang="en-GB" altLang="en-US"/>
              <a:pPr>
                <a:defRPr/>
              </a:pPr>
              <a:t>13/07/2023</a:t>
            </a:fld>
            <a:endParaRPr lang="en-GB" altLang="en-US"/>
          </a:p>
        </p:txBody>
      </p:sp>
      <p:sp>
        <p:nvSpPr>
          <p:cNvPr id="4" name="Footer Placeholder 3">
            <a:extLst>
              <a:ext uri="{FF2B5EF4-FFF2-40B4-BE49-F238E27FC236}">
                <a16:creationId xmlns:a16="http://schemas.microsoft.com/office/drawing/2014/main" id="{B4C865D3-368B-4406-8B11-5454F4F6B610}"/>
              </a:ext>
            </a:extLst>
          </p:cNvPr>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ltLang="en-US"/>
          </a:p>
        </p:txBody>
      </p:sp>
      <p:sp>
        <p:nvSpPr>
          <p:cNvPr id="5" name="Slide Number Placeholder 4">
            <a:extLst>
              <a:ext uri="{FF2B5EF4-FFF2-40B4-BE49-F238E27FC236}">
                <a16:creationId xmlns:a16="http://schemas.microsoft.com/office/drawing/2014/main" id="{F31D2250-C370-4B62-B7B1-FAFB9293DDDA}"/>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F1FED41-9575-41AE-A510-AB12123D02BB}"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E27345-EEE7-4902-9EBC-F06E805E6814}"/>
              </a:ext>
            </a:extLst>
          </p:cNvPr>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ltLang="en-US"/>
          </a:p>
        </p:txBody>
      </p:sp>
      <p:sp>
        <p:nvSpPr>
          <p:cNvPr id="3" name="Date Placeholder 2">
            <a:extLst>
              <a:ext uri="{FF2B5EF4-FFF2-40B4-BE49-F238E27FC236}">
                <a16:creationId xmlns:a16="http://schemas.microsoft.com/office/drawing/2014/main" id="{DB5A6976-4F93-415D-BDF7-9E55042882FE}"/>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5FAE0788-CF9E-43A9-96AB-7F01333D8B96}" type="datetimeFigureOut">
              <a:rPr lang="en-GB" altLang="en-US"/>
              <a:pPr>
                <a:defRPr/>
              </a:pPr>
              <a:t>13/07/2023</a:t>
            </a:fld>
            <a:endParaRPr lang="en-GB" altLang="en-US"/>
          </a:p>
        </p:txBody>
      </p:sp>
      <p:sp>
        <p:nvSpPr>
          <p:cNvPr id="4" name="Slide Image Placeholder 3">
            <a:extLst>
              <a:ext uri="{FF2B5EF4-FFF2-40B4-BE49-F238E27FC236}">
                <a16:creationId xmlns:a16="http://schemas.microsoft.com/office/drawing/2014/main" id="{8DB4C009-4AB3-4F1F-95FD-1B28A63AF3B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3DEFF5E-9184-4FD2-B33A-60806271E6C4}"/>
              </a:ext>
            </a:extLst>
          </p:cNvPr>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a:extLst>
              <a:ext uri="{FF2B5EF4-FFF2-40B4-BE49-F238E27FC236}">
                <a16:creationId xmlns:a16="http://schemas.microsoft.com/office/drawing/2014/main" id="{9E7DD226-7CA7-448E-9E1F-818E06B7FD4D}"/>
              </a:ext>
            </a:extLst>
          </p:cNvPr>
          <p:cNvSpPr>
            <a:spLocks noGrp="1"/>
          </p:cNvSpPr>
          <p:nvPr>
            <p:ph type="ftr" sz="quarter" idx="4"/>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GB" altLang="en-US"/>
          </a:p>
        </p:txBody>
      </p:sp>
      <p:sp>
        <p:nvSpPr>
          <p:cNvPr id="7" name="Slide Number Placeholder 6">
            <a:extLst>
              <a:ext uri="{FF2B5EF4-FFF2-40B4-BE49-F238E27FC236}">
                <a16:creationId xmlns:a16="http://schemas.microsoft.com/office/drawing/2014/main" id="{9910B31C-D726-4378-8A61-4AB919DD9CD7}"/>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F79164D-7CC8-49D5-AD9C-56D810A8D27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F79164D-7CC8-49D5-AD9C-56D810A8D279}" type="slidenum">
              <a:rPr lang="en-GB" altLang="en-US" smtClean="0"/>
              <a:pPr>
                <a:defRPr/>
              </a:pPr>
              <a:t>1</a:t>
            </a:fld>
            <a:endParaRPr lang="en-GB" altLang="en-US"/>
          </a:p>
        </p:txBody>
      </p:sp>
    </p:spTree>
    <p:extLst>
      <p:ext uri="{BB962C8B-B14F-4D97-AF65-F5344CB8AC3E}">
        <p14:creationId xmlns:p14="http://schemas.microsoft.com/office/powerpoint/2010/main" val="278154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ESG is at the heart of Responsible Business/Mining, Responsible Sourcing and Responsible Finance. The E, the S and the G are interlinked, if any of those are weak or missing it is likely that it will reflect on the bottom line</a:t>
            </a:r>
          </a:p>
        </p:txBody>
      </p:sp>
      <p:sp>
        <p:nvSpPr>
          <p:cNvPr id="4" name="Slide Number Placeholder 3"/>
          <p:cNvSpPr>
            <a:spLocks noGrp="1"/>
          </p:cNvSpPr>
          <p:nvPr>
            <p:ph type="sldNum" sz="quarter" idx="5"/>
          </p:nvPr>
        </p:nvSpPr>
        <p:spPr/>
        <p:txBody>
          <a:bodyPr/>
          <a:lstStyle/>
          <a:p>
            <a:pPr>
              <a:defRPr/>
            </a:pPr>
            <a:fld id="{FF79164D-7CC8-49D5-AD9C-56D810A8D279}" type="slidenum">
              <a:rPr lang="en-GB" altLang="en-US" smtClean="0"/>
              <a:pPr>
                <a:defRPr/>
              </a:pPr>
              <a:t>3</a:t>
            </a:fld>
            <a:endParaRPr lang="en-GB" altLang="en-US"/>
          </a:p>
        </p:txBody>
      </p:sp>
    </p:spTree>
    <p:extLst>
      <p:ext uri="{BB962C8B-B14F-4D97-AF65-F5344CB8AC3E}">
        <p14:creationId xmlns:p14="http://schemas.microsoft.com/office/powerpoint/2010/main" val="984671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egativ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TextBox 15">
            <a:extLst>
              <a:ext uri="{FF2B5EF4-FFF2-40B4-BE49-F238E27FC236}">
                <a16:creationId xmlns:a16="http://schemas.microsoft.com/office/drawing/2014/main" id="{C83A0BC0-9BB6-42A8-B56C-DD0A9DD84B9A}"/>
              </a:ext>
            </a:extLst>
          </p:cNvPr>
          <p:cNvSpPr txBox="1">
            <a:spLocks noChangeArrowheads="1"/>
          </p:cNvSpPr>
          <p:nvPr userDrawn="1"/>
        </p:nvSpPr>
        <p:spPr bwMode="auto">
          <a:xfrm>
            <a:off x="6482954" y="130176"/>
            <a:ext cx="3786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3420B3EE-950F-4EA4-AD3A-5CBFD01FBD51}" type="slidenum">
              <a:rPr lang="en-GB" altLang="en-US" sz="825" b="1" smtClean="0">
                <a:solidFill>
                  <a:srgbClr val="FFFFFF"/>
                </a:solidFill>
              </a:rPr>
              <a:pPr algn="ctr" eaLnBrk="1" hangingPunct="1">
                <a:defRPr/>
              </a:pPr>
              <a:t>‹#›</a:t>
            </a:fld>
            <a:endParaRPr lang="en-GB" altLang="en-US" sz="1050" b="1">
              <a:solidFill>
                <a:srgbClr val="FFFFFF"/>
              </a:solidFill>
            </a:endParaRPr>
          </a:p>
        </p:txBody>
      </p:sp>
      <p:sp>
        <p:nvSpPr>
          <p:cNvPr id="3" name="Subtitle 2"/>
          <p:cNvSpPr>
            <a:spLocks noGrp="1"/>
          </p:cNvSpPr>
          <p:nvPr>
            <p:ph type="subTitle" idx="1"/>
          </p:nvPr>
        </p:nvSpPr>
        <p:spPr>
          <a:xfrm>
            <a:off x="296466" y="3147815"/>
            <a:ext cx="3132534" cy="688829"/>
          </a:xfrm>
        </p:spPr>
        <p:txBody>
          <a:bodyPr/>
          <a:lstStyle>
            <a:lvl1pPr marL="0" indent="0" algn="l">
              <a:buNone/>
              <a:defRPr sz="135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8" name="Picture Placeholder 17"/>
          <p:cNvSpPr>
            <a:spLocks noGrp="1"/>
          </p:cNvSpPr>
          <p:nvPr>
            <p:ph type="pic" sz="quarter" idx="15"/>
          </p:nvPr>
        </p:nvSpPr>
        <p:spPr>
          <a:xfrm>
            <a:off x="3590925" y="1455801"/>
            <a:ext cx="2966569" cy="2374775"/>
          </a:xfrm>
        </p:spPr>
        <p:txBody>
          <a:bodyPr rtlCol="0">
            <a:normAutofit/>
          </a:bodyPr>
          <a:lstStyle/>
          <a:p>
            <a:pPr lvl="0"/>
            <a:r>
              <a:rPr lang="en-US" noProof="0"/>
              <a:t>Click icon to add picture</a:t>
            </a:r>
            <a:endParaRPr lang="en-GB" noProof="0"/>
          </a:p>
        </p:txBody>
      </p:sp>
      <p:sp>
        <p:nvSpPr>
          <p:cNvPr id="31" name="Title 30"/>
          <p:cNvSpPr>
            <a:spLocks noGrp="1"/>
          </p:cNvSpPr>
          <p:nvPr>
            <p:ph type="title"/>
          </p:nvPr>
        </p:nvSpPr>
        <p:spPr>
          <a:xfrm>
            <a:off x="289539" y="595314"/>
            <a:ext cx="3139461" cy="2515271"/>
          </a:xfrm>
        </p:spPr>
        <p:txBody>
          <a:bodyPr anchor="b"/>
          <a:lstStyle>
            <a:lvl1pPr>
              <a:defRPr lang="en-GB" sz="1500" kern="1200" cap="none" spc="-75" baseline="0" dirty="0">
                <a:ln w="3175">
                  <a:noFill/>
                </a:ln>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dirty="0"/>
              <a:t>Click to edit Master title style</a:t>
            </a:r>
            <a:endParaRPr lang="en-GB" dirty="0"/>
          </a:p>
        </p:txBody>
      </p:sp>
      <p:sp>
        <p:nvSpPr>
          <p:cNvPr id="35" name="Text Placeholder 34"/>
          <p:cNvSpPr>
            <a:spLocks noGrp="1"/>
          </p:cNvSpPr>
          <p:nvPr>
            <p:ph type="body" sz="quarter" idx="16"/>
          </p:nvPr>
        </p:nvSpPr>
        <p:spPr>
          <a:xfrm>
            <a:off x="289539" y="3945727"/>
            <a:ext cx="2592288" cy="308197"/>
          </a:xfrm>
        </p:spPr>
        <p:txBody>
          <a:bodyPr anchor="ctr">
            <a:noAutofit/>
          </a:bodyPr>
          <a:lstStyle>
            <a:lvl1pPr marL="85725" indent="0">
              <a:buNone/>
              <a:defRPr sz="900">
                <a:latin typeface="Arial" pitchFamily="34" charset="0"/>
                <a:cs typeface="Arial" pitchFamily="34" charset="0"/>
              </a:defRPr>
            </a:lvl1pPr>
            <a:lvl2pPr marL="308610" indent="0">
              <a:buNone/>
              <a:defRPr sz="1050">
                <a:latin typeface="Arial Narrow" pitchFamily="34" charset="0"/>
              </a:defRPr>
            </a:lvl2pPr>
            <a:lvl3pPr marL="582930" indent="0">
              <a:buNone/>
              <a:defRPr sz="1050">
                <a:latin typeface="Arial Narrow" pitchFamily="34" charset="0"/>
              </a:defRPr>
            </a:lvl3pPr>
            <a:lvl4pPr marL="788670" indent="0">
              <a:buNone/>
              <a:defRPr sz="1050">
                <a:latin typeface="Arial Narrow" pitchFamily="34" charset="0"/>
              </a:defRPr>
            </a:lvl4pPr>
            <a:lvl5pPr marL="994410" indent="0">
              <a:buNone/>
              <a:defRPr sz="1050">
                <a:latin typeface="Arial Narrow" pitchFamily="34" charset="0"/>
              </a:defRPr>
            </a:lvl5pPr>
          </a:lstStyle>
          <a:p>
            <a:pPr lvl="0"/>
            <a:r>
              <a:rPr lang="en-US" dirty="0"/>
              <a:t>Click to edit Master text styles</a:t>
            </a:r>
          </a:p>
        </p:txBody>
      </p:sp>
      <p:sp>
        <p:nvSpPr>
          <p:cNvPr id="41" name="Text Placeholder 34"/>
          <p:cNvSpPr>
            <a:spLocks noGrp="1"/>
          </p:cNvSpPr>
          <p:nvPr>
            <p:ph type="body" sz="quarter" idx="17"/>
          </p:nvPr>
        </p:nvSpPr>
        <p:spPr>
          <a:xfrm>
            <a:off x="289539" y="4363007"/>
            <a:ext cx="2592288" cy="308197"/>
          </a:xfrm>
        </p:spPr>
        <p:txBody>
          <a:bodyPr anchor="ctr">
            <a:noAutofit/>
          </a:bodyPr>
          <a:lstStyle>
            <a:lvl1pPr marL="85725" indent="0">
              <a:buNone/>
              <a:defRPr sz="900">
                <a:latin typeface="Arial" pitchFamily="34" charset="0"/>
                <a:cs typeface="Arial" pitchFamily="34" charset="0"/>
              </a:defRPr>
            </a:lvl1pPr>
            <a:lvl2pPr marL="308610" indent="0">
              <a:buNone/>
              <a:defRPr sz="1050">
                <a:latin typeface="Arial Narrow" pitchFamily="34" charset="0"/>
              </a:defRPr>
            </a:lvl2pPr>
            <a:lvl3pPr marL="582930" indent="0">
              <a:buNone/>
              <a:defRPr sz="1050">
                <a:latin typeface="Arial Narrow" pitchFamily="34" charset="0"/>
              </a:defRPr>
            </a:lvl3pPr>
            <a:lvl4pPr marL="788670" indent="0">
              <a:buNone/>
              <a:defRPr sz="1050">
                <a:latin typeface="Arial Narrow" pitchFamily="34" charset="0"/>
              </a:defRPr>
            </a:lvl4pPr>
            <a:lvl5pPr marL="994410" indent="0">
              <a:buNone/>
              <a:defRPr sz="1050">
                <a:latin typeface="Arial Narrow" pitchFamily="34" charset="0"/>
              </a:defRPr>
            </a:lvl5pPr>
          </a:lstStyle>
          <a:p>
            <a:pPr lvl="0"/>
            <a:r>
              <a:rPr lang="en-US" dirty="0"/>
              <a:t>Click to edit Master text styles</a:t>
            </a:r>
          </a:p>
        </p:txBody>
      </p:sp>
      <p:pic>
        <p:nvPicPr>
          <p:cNvPr id="4" name="Picture 13">
            <a:extLst>
              <a:ext uri="{FF2B5EF4-FFF2-40B4-BE49-F238E27FC236}">
                <a16:creationId xmlns:a16="http://schemas.microsoft.com/office/drawing/2014/main" id="{02D42276-7F84-C5AD-0ECB-8CCD64E6786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4664" y="4825692"/>
            <a:ext cx="1636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705B50D-24BC-CA5E-F163-DB91D3243D41}"/>
              </a:ext>
            </a:extLst>
          </p:cNvPr>
          <p:cNvSpPr/>
          <p:nvPr userDrawn="1"/>
        </p:nvSpPr>
        <p:spPr>
          <a:xfrm>
            <a:off x="4869160" y="4876006"/>
            <a:ext cx="1944216" cy="192088"/>
          </a:xfrm>
          <a:prstGeom prst="rect">
            <a:avLst/>
          </a:prstGeom>
          <a:solidFill>
            <a:srgbClr val="111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9085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Img &amp; Title &amp; Desc">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24" name="Text Placeholder 4"/>
          <p:cNvSpPr>
            <a:spLocks noGrp="1"/>
          </p:cNvSpPr>
          <p:nvPr>
            <p:ph type="body" sz="quarter" idx="14"/>
          </p:nvPr>
        </p:nvSpPr>
        <p:spPr>
          <a:xfrm>
            <a:off x="296467" y="4084639"/>
            <a:ext cx="2970608" cy="574675"/>
          </a:xfrm>
        </p:spPr>
        <p:txBody>
          <a:bodyPr>
            <a:noAutofit/>
          </a:bodyPr>
          <a:lstStyle>
            <a:lvl1pPr marL="0" indent="0" algn="l">
              <a:buNone/>
              <a:defRPr sz="675"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5" name="Text Placeholder 4"/>
          <p:cNvSpPr>
            <a:spLocks noGrp="1"/>
          </p:cNvSpPr>
          <p:nvPr>
            <p:ph type="body" sz="quarter" idx="15"/>
          </p:nvPr>
        </p:nvSpPr>
        <p:spPr>
          <a:xfrm>
            <a:off x="296467" y="582614"/>
            <a:ext cx="2970608" cy="693737"/>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8"/>
          <p:cNvSpPr>
            <a:spLocks noGrp="1"/>
          </p:cNvSpPr>
          <p:nvPr>
            <p:ph type="pic" sz="quarter" idx="16"/>
          </p:nvPr>
        </p:nvSpPr>
        <p:spPr>
          <a:xfrm>
            <a:off x="296466" y="1419622"/>
            <a:ext cx="2970609" cy="2534336"/>
          </a:xfrm>
        </p:spPr>
        <p:txBody>
          <a:bodyPr rtlCol="0">
            <a:normAutofit/>
          </a:bodyPr>
          <a:lstStyle/>
          <a:p>
            <a:pPr lvl="0"/>
            <a:r>
              <a:rPr lang="en-US" noProof="0"/>
              <a:t>Click icon to add picture</a:t>
            </a:r>
            <a:endParaRPr lang="en-GB" noProof="0"/>
          </a:p>
        </p:txBody>
      </p:sp>
      <p:sp>
        <p:nvSpPr>
          <p:cNvPr id="27" name="Text Placeholder 4"/>
          <p:cNvSpPr>
            <a:spLocks noGrp="1"/>
          </p:cNvSpPr>
          <p:nvPr>
            <p:ph type="body" sz="quarter" idx="3"/>
          </p:nvPr>
        </p:nvSpPr>
        <p:spPr>
          <a:xfrm>
            <a:off x="3590925" y="4084639"/>
            <a:ext cx="2970610" cy="574675"/>
          </a:xfrm>
        </p:spPr>
        <p:txBody>
          <a:bodyPr>
            <a:noAutofit/>
          </a:bodyPr>
          <a:lstStyle>
            <a:lvl1pPr marL="0" indent="0" algn="l">
              <a:buNone/>
              <a:defRPr sz="675"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8" name="Picture Placeholder 8"/>
          <p:cNvSpPr>
            <a:spLocks noGrp="1"/>
          </p:cNvSpPr>
          <p:nvPr>
            <p:ph type="pic" sz="quarter" idx="13"/>
          </p:nvPr>
        </p:nvSpPr>
        <p:spPr>
          <a:xfrm>
            <a:off x="3590925" y="1419622"/>
            <a:ext cx="2970610" cy="2534336"/>
          </a:xfrm>
        </p:spPr>
        <p:txBody>
          <a:bodyPr rtlCol="0">
            <a:normAutofit/>
          </a:bodyPr>
          <a:lstStyle/>
          <a:p>
            <a:pPr lvl="0"/>
            <a:r>
              <a:rPr lang="en-US" noProof="0"/>
              <a:t>Click icon to add picture</a:t>
            </a:r>
            <a:endParaRPr lang="en-GB" noProof="0"/>
          </a:p>
        </p:txBody>
      </p:sp>
      <p:sp>
        <p:nvSpPr>
          <p:cNvPr id="29" name="Text Placeholder 4"/>
          <p:cNvSpPr>
            <a:spLocks noGrp="1"/>
          </p:cNvSpPr>
          <p:nvPr>
            <p:ph type="body" sz="quarter" idx="17"/>
          </p:nvPr>
        </p:nvSpPr>
        <p:spPr>
          <a:xfrm>
            <a:off x="3590524" y="582614"/>
            <a:ext cx="2970610" cy="693737"/>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Footer Placeholder 3">
            <a:extLst>
              <a:ext uri="{FF2B5EF4-FFF2-40B4-BE49-F238E27FC236}">
                <a16:creationId xmlns:a16="http://schemas.microsoft.com/office/drawing/2014/main" id="{11E08F31-81FA-4E96-9FC0-B612F3D471CE}"/>
              </a:ext>
            </a:extLst>
          </p:cNvPr>
          <p:cNvSpPr>
            <a:spLocks noGrp="1"/>
          </p:cNvSpPr>
          <p:nvPr>
            <p:ph type="ftr" sz="quarter" idx="18"/>
          </p:nvPr>
        </p:nvSpPr>
        <p:spPr/>
        <p:txBody>
          <a:bodyPr/>
          <a:lstStyle>
            <a:lvl1pPr>
              <a:defRPr/>
            </a:lvl1pPr>
          </a:lstStyle>
          <a:p>
            <a:pPr>
              <a:defRPr/>
            </a:pPr>
            <a:endParaRPr lang="en-GB" altLang="en-US"/>
          </a:p>
        </p:txBody>
      </p:sp>
      <p:pic>
        <p:nvPicPr>
          <p:cNvPr id="4" name="Picture 3" descr="A picture containing text, clipart&#10;&#10;Description automatically generated">
            <a:extLst>
              <a:ext uri="{FF2B5EF4-FFF2-40B4-BE49-F238E27FC236}">
                <a16:creationId xmlns:a16="http://schemas.microsoft.com/office/drawing/2014/main" id="{E41F359C-DA3A-A33C-02E7-097A224CD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5" name="图片 1">
            <a:extLst>
              <a:ext uri="{FF2B5EF4-FFF2-40B4-BE49-F238E27FC236}">
                <a16:creationId xmlns:a16="http://schemas.microsoft.com/office/drawing/2014/main" id="{C8BAB5F4-DDED-9BFD-DC5B-8CCA066FF980}"/>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73FCE8CF-9453-D1C1-845D-A2EAB76F6D17}"/>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403686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x Img &amp; Title &amp; Desc">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24" name="Text Placeholder 4"/>
          <p:cNvSpPr>
            <a:spLocks noGrp="1"/>
          </p:cNvSpPr>
          <p:nvPr>
            <p:ph type="body" sz="quarter" idx="14"/>
          </p:nvPr>
        </p:nvSpPr>
        <p:spPr>
          <a:xfrm>
            <a:off x="303930" y="3435847"/>
            <a:ext cx="1997645" cy="1223467"/>
          </a:xfrm>
        </p:spPr>
        <p:txBody>
          <a:bodyPr>
            <a:noAutofit/>
          </a:bodyPr>
          <a:lstStyle>
            <a:lvl1pPr marL="0" indent="0" algn="l">
              <a:buNone/>
              <a:defRPr sz="675"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5" name="Text Placeholder 4"/>
          <p:cNvSpPr>
            <a:spLocks noGrp="1"/>
          </p:cNvSpPr>
          <p:nvPr>
            <p:ph type="body" sz="quarter" idx="15"/>
          </p:nvPr>
        </p:nvSpPr>
        <p:spPr>
          <a:xfrm>
            <a:off x="296467" y="582614"/>
            <a:ext cx="1997645" cy="836612"/>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8"/>
          <p:cNvSpPr>
            <a:spLocks noGrp="1"/>
          </p:cNvSpPr>
          <p:nvPr>
            <p:ph type="pic" sz="quarter" idx="16"/>
          </p:nvPr>
        </p:nvSpPr>
        <p:spPr>
          <a:xfrm>
            <a:off x="296467" y="1563638"/>
            <a:ext cx="1990784" cy="1699092"/>
          </a:xfrm>
        </p:spPr>
        <p:txBody>
          <a:bodyPr rtlCol="0">
            <a:normAutofit/>
          </a:bodyPr>
          <a:lstStyle/>
          <a:p>
            <a:pPr lvl="0"/>
            <a:r>
              <a:rPr lang="en-US" noProof="0"/>
              <a:t>Click icon to add picture</a:t>
            </a:r>
            <a:endParaRPr lang="en-GB" noProof="0"/>
          </a:p>
        </p:txBody>
      </p:sp>
      <p:sp>
        <p:nvSpPr>
          <p:cNvPr id="20" name="Text Placeholder 4"/>
          <p:cNvSpPr>
            <a:spLocks noGrp="1"/>
          </p:cNvSpPr>
          <p:nvPr>
            <p:ph type="body" sz="quarter" idx="17"/>
          </p:nvPr>
        </p:nvSpPr>
        <p:spPr>
          <a:xfrm>
            <a:off x="4566523" y="3435847"/>
            <a:ext cx="1997645" cy="1223467"/>
          </a:xfrm>
        </p:spPr>
        <p:txBody>
          <a:bodyPr>
            <a:noAutofit/>
          </a:bodyPr>
          <a:lstStyle>
            <a:lvl1pPr marL="0" indent="0" algn="l">
              <a:buNone/>
              <a:defRPr sz="675"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1" name="Text Placeholder 4"/>
          <p:cNvSpPr>
            <a:spLocks noGrp="1"/>
          </p:cNvSpPr>
          <p:nvPr>
            <p:ph type="body" sz="quarter" idx="18"/>
          </p:nvPr>
        </p:nvSpPr>
        <p:spPr>
          <a:xfrm>
            <a:off x="4566523" y="582614"/>
            <a:ext cx="1997645" cy="837009"/>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2" name="Picture Placeholder 8"/>
          <p:cNvSpPr>
            <a:spLocks noGrp="1"/>
          </p:cNvSpPr>
          <p:nvPr>
            <p:ph type="pic" sz="quarter" idx="19"/>
          </p:nvPr>
        </p:nvSpPr>
        <p:spPr>
          <a:xfrm>
            <a:off x="4570751" y="1563638"/>
            <a:ext cx="1990784" cy="1699092"/>
          </a:xfrm>
        </p:spPr>
        <p:txBody>
          <a:bodyPr rtlCol="0">
            <a:normAutofit/>
          </a:bodyPr>
          <a:lstStyle/>
          <a:p>
            <a:pPr lvl="0"/>
            <a:r>
              <a:rPr lang="en-US" noProof="0"/>
              <a:t>Click icon to add picture</a:t>
            </a:r>
            <a:endParaRPr lang="en-GB" noProof="0"/>
          </a:p>
        </p:txBody>
      </p:sp>
      <p:sp>
        <p:nvSpPr>
          <p:cNvPr id="23" name="Text Placeholder 4"/>
          <p:cNvSpPr>
            <a:spLocks noGrp="1"/>
          </p:cNvSpPr>
          <p:nvPr>
            <p:ph type="body" sz="quarter" idx="20"/>
          </p:nvPr>
        </p:nvSpPr>
        <p:spPr>
          <a:xfrm>
            <a:off x="2436112" y="3435847"/>
            <a:ext cx="1997645" cy="1223467"/>
          </a:xfrm>
        </p:spPr>
        <p:txBody>
          <a:bodyPr>
            <a:noAutofit/>
          </a:bodyPr>
          <a:lstStyle>
            <a:lvl1pPr marL="0" indent="0" algn="l">
              <a:buNone/>
              <a:defRPr sz="675"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Text Placeholder 4"/>
          <p:cNvSpPr>
            <a:spLocks noGrp="1"/>
          </p:cNvSpPr>
          <p:nvPr>
            <p:ph type="body" sz="quarter" idx="21"/>
          </p:nvPr>
        </p:nvSpPr>
        <p:spPr>
          <a:xfrm>
            <a:off x="2436112" y="582614"/>
            <a:ext cx="1997645" cy="837009"/>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8"/>
          <p:cNvSpPr>
            <a:spLocks noGrp="1"/>
          </p:cNvSpPr>
          <p:nvPr>
            <p:ph type="pic" sz="quarter" idx="22"/>
          </p:nvPr>
        </p:nvSpPr>
        <p:spPr>
          <a:xfrm>
            <a:off x="2433608" y="1563638"/>
            <a:ext cx="1990784" cy="1699092"/>
          </a:xfrm>
        </p:spPr>
        <p:txBody>
          <a:bodyPr rtlCol="0">
            <a:normAutofit/>
          </a:bodyPr>
          <a:lstStyle/>
          <a:p>
            <a:pPr lvl="0"/>
            <a:r>
              <a:rPr lang="en-US" noProof="0"/>
              <a:t>Click icon to add picture</a:t>
            </a:r>
            <a:endParaRPr lang="en-GB" noProof="0"/>
          </a:p>
        </p:txBody>
      </p:sp>
      <p:sp>
        <p:nvSpPr>
          <p:cNvPr id="13" name="Footer Placeholder 3">
            <a:extLst>
              <a:ext uri="{FF2B5EF4-FFF2-40B4-BE49-F238E27FC236}">
                <a16:creationId xmlns:a16="http://schemas.microsoft.com/office/drawing/2014/main" id="{083B0127-5589-471C-BDF2-44BFBB9E0FE2}"/>
              </a:ext>
            </a:extLst>
          </p:cNvPr>
          <p:cNvSpPr>
            <a:spLocks noGrp="1"/>
          </p:cNvSpPr>
          <p:nvPr>
            <p:ph type="ftr" sz="quarter" idx="23"/>
          </p:nvPr>
        </p:nvSpPr>
        <p:spPr/>
        <p:txBody>
          <a:bodyPr/>
          <a:lstStyle>
            <a:lvl1pPr>
              <a:defRPr/>
            </a:lvl1pPr>
          </a:lstStyle>
          <a:p>
            <a:pPr>
              <a:defRPr/>
            </a:pPr>
            <a:endParaRPr lang="en-GB" altLang="en-US"/>
          </a:p>
        </p:txBody>
      </p:sp>
      <p:pic>
        <p:nvPicPr>
          <p:cNvPr id="4" name="Picture 3" descr="A picture containing text, clipart&#10;&#10;Description automatically generated">
            <a:extLst>
              <a:ext uri="{FF2B5EF4-FFF2-40B4-BE49-F238E27FC236}">
                <a16:creationId xmlns:a16="http://schemas.microsoft.com/office/drawing/2014/main" id="{C071E99E-75FE-7815-7EDF-DAD086A3CC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5" name="图片 1">
            <a:extLst>
              <a:ext uri="{FF2B5EF4-FFF2-40B4-BE49-F238E27FC236}">
                <a16:creationId xmlns:a16="http://schemas.microsoft.com/office/drawing/2014/main" id="{311D8181-674C-299D-093B-7AA494563C2D}"/>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E3008CAB-CA68-EDEA-B3C4-1E3A76FCC239}"/>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240697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1 x Lrg Img &amp; Desc">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2224699" y="4300539"/>
            <a:ext cx="4340261" cy="358775"/>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2"/>
          <p:cNvSpPr>
            <a:spLocks noGrp="1"/>
          </p:cNvSpPr>
          <p:nvPr>
            <p:ph type="body" idx="1"/>
          </p:nvPr>
        </p:nvSpPr>
        <p:spPr>
          <a:xfrm>
            <a:off x="296466" y="582613"/>
            <a:ext cx="1735950" cy="4076700"/>
          </a:xfrm>
        </p:spPr>
        <p:txBody>
          <a:bodyPr>
            <a:noAutofit/>
          </a:bodyPr>
          <a:lstStyle>
            <a:lvl1pPr marL="0" indent="0" algn="l">
              <a:buNone/>
              <a:defRPr sz="9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Picture Placeholder 3"/>
          <p:cNvSpPr>
            <a:spLocks noGrp="1"/>
          </p:cNvSpPr>
          <p:nvPr>
            <p:ph type="pic" sz="quarter" idx="13"/>
          </p:nvPr>
        </p:nvSpPr>
        <p:spPr>
          <a:xfrm>
            <a:off x="2223382" y="574047"/>
            <a:ext cx="4338153" cy="3489325"/>
          </a:xfrm>
        </p:spPr>
        <p:txBody>
          <a:bodyPr rtlCol="0">
            <a:normAutofit/>
          </a:bodyPr>
          <a:lstStyle/>
          <a:p>
            <a:pPr lvl="0"/>
            <a:r>
              <a:rPr lang="en-US" noProof="0"/>
              <a:t>Click icon to add picture</a:t>
            </a:r>
            <a:endParaRPr lang="en-GB" noProof="0"/>
          </a:p>
        </p:txBody>
      </p:sp>
      <p:sp>
        <p:nvSpPr>
          <p:cNvPr id="7" name="Footer Placeholder 5">
            <a:extLst>
              <a:ext uri="{FF2B5EF4-FFF2-40B4-BE49-F238E27FC236}">
                <a16:creationId xmlns:a16="http://schemas.microsoft.com/office/drawing/2014/main" id="{ED3ABA5A-D975-497D-BAE3-A6C5E4A8BCB6}"/>
              </a:ext>
            </a:extLst>
          </p:cNvPr>
          <p:cNvSpPr>
            <a:spLocks noGrp="1"/>
          </p:cNvSpPr>
          <p:nvPr>
            <p:ph type="ftr" sz="quarter" idx="14"/>
          </p:nvPr>
        </p:nvSpPr>
        <p:spPr/>
        <p:txBody>
          <a:bodyPr/>
          <a:lstStyle>
            <a:lvl1pPr>
              <a:defRPr/>
            </a:lvl1pPr>
          </a:lstStyle>
          <a:p>
            <a:pPr>
              <a:defRPr/>
            </a:pPr>
            <a:endParaRPr lang="en-GB" altLang="en-US"/>
          </a:p>
        </p:txBody>
      </p:sp>
      <p:pic>
        <p:nvPicPr>
          <p:cNvPr id="8" name="Picture 7" descr="A picture containing text, clipart&#10;&#10;Description automatically generated">
            <a:extLst>
              <a:ext uri="{FF2B5EF4-FFF2-40B4-BE49-F238E27FC236}">
                <a16:creationId xmlns:a16="http://schemas.microsoft.com/office/drawing/2014/main" id="{29131298-AC50-80C1-C357-3D33B08CE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9" name="图片 1">
            <a:extLst>
              <a:ext uri="{FF2B5EF4-FFF2-40B4-BE49-F238E27FC236}">
                <a16:creationId xmlns:a16="http://schemas.microsoft.com/office/drawing/2014/main" id="{719FE296-53C9-4CC1-C80A-E6FCE87051B2}"/>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254F105C-6F9A-2ECA-EBAA-3FAF8348BE34}"/>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379031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x Img &amp; Desc">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11" name="Text Placeholder 4"/>
          <p:cNvSpPr>
            <a:spLocks noGrp="1"/>
          </p:cNvSpPr>
          <p:nvPr>
            <p:ph type="body" sz="quarter" idx="14"/>
          </p:nvPr>
        </p:nvSpPr>
        <p:spPr>
          <a:xfrm>
            <a:off x="297095" y="3579862"/>
            <a:ext cx="1350743" cy="1079451"/>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1" name="Text Placeholder 4"/>
          <p:cNvSpPr>
            <a:spLocks noGrp="1"/>
          </p:cNvSpPr>
          <p:nvPr>
            <p:ph type="body" sz="quarter" idx="15"/>
          </p:nvPr>
        </p:nvSpPr>
        <p:spPr>
          <a:xfrm>
            <a:off x="1943100" y="3579862"/>
            <a:ext cx="1356013" cy="1079451"/>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Text Placeholder 4"/>
          <p:cNvSpPr>
            <a:spLocks noGrp="1"/>
          </p:cNvSpPr>
          <p:nvPr>
            <p:ph type="body" sz="quarter" idx="17"/>
          </p:nvPr>
        </p:nvSpPr>
        <p:spPr>
          <a:xfrm>
            <a:off x="3577422" y="3579689"/>
            <a:ext cx="1369219" cy="1079624"/>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5" name="Text Placeholder 4"/>
          <p:cNvSpPr>
            <a:spLocks noGrp="1"/>
          </p:cNvSpPr>
          <p:nvPr>
            <p:ph type="body" sz="quarter" idx="19"/>
          </p:nvPr>
        </p:nvSpPr>
        <p:spPr>
          <a:xfrm>
            <a:off x="5248864" y="3579862"/>
            <a:ext cx="1320500" cy="1079451"/>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Picture Placeholder 3"/>
          <p:cNvSpPr>
            <a:spLocks noGrp="1"/>
          </p:cNvSpPr>
          <p:nvPr>
            <p:ph type="pic" sz="quarter" idx="21"/>
          </p:nvPr>
        </p:nvSpPr>
        <p:spPr>
          <a:xfrm>
            <a:off x="298471" y="582614"/>
            <a:ext cx="1350168" cy="2808139"/>
          </a:xfrm>
        </p:spPr>
        <p:txBody>
          <a:bodyPr rtlCol="0">
            <a:normAutofit/>
          </a:bodyPr>
          <a:lstStyle/>
          <a:p>
            <a:pPr lvl="0"/>
            <a:r>
              <a:rPr lang="en-US" noProof="0"/>
              <a:t>Click icon to add picture</a:t>
            </a:r>
            <a:endParaRPr lang="en-GB" noProof="0"/>
          </a:p>
        </p:txBody>
      </p:sp>
      <p:sp>
        <p:nvSpPr>
          <p:cNvPr id="19" name="Picture Placeholder 3"/>
          <p:cNvSpPr>
            <a:spLocks noGrp="1"/>
          </p:cNvSpPr>
          <p:nvPr>
            <p:ph type="pic" sz="quarter" idx="22"/>
          </p:nvPr>
        </p:nvSpPr>
        <p:spPr>
          <a:xfrm>
            <a:off x="5249089" y="582614"/>
            <a:ext cx="1312446" cy="2808139"/>
          </a:xfrm>
        </p:spPr>
        <p:txBody>
          <a:bodyPr rtlCol="0">
            <a:normAutofit/>
          </a:bodyPr>
          <a:lstStyle/>
          <a:p>
            <a:pPr lvl="0"/>
            <a:r>
              <a:rPr lang="en-US" noProof="0"/>
              <a:t>Click icon to add picture</a:t>
            </a:r>
            <a:endParaRPr lang="en-GB" noProof="0"/>
          </a:p>
        </p:txBody>
      </p:sp>
      <p:sp>
        <p:nvSpPr>
          <p:cNvPr id="20" name="Picture Placeholder 3"/>
          <p:cNvSpPr>
            <a:spLocks noGrp="1"/>
          </p:cNvSpPr>
          <p:nvPr>
            <p:ph type="pic" sz="quarter" idx="23"/>
          </p:nvPr>
        </p:nvSpPr>
        <p:spPr>
          <a:xfrm>
            <a:off x="1943523" y="582614"/>
            <a:ext cx="1354931" cy="2808139"/>
          </a:xfrm>
        </p:spPr>
        <p:txBody>
          <a:bodyPr rtlCol="0">
            <a:normAutofit/>
          </a:bodyPr>
          <a:lstStyle/>
          <a:p>
            <a:pPr lvl="0"/>
            <a:r>
              <a:rPr lang="en-US" noProof="0"/>
              <a:t>Click icon to add picture</a:t>
            </a:r>
            <a:endParaRPr lang="en-GB" noProof="0"/>
          </a:p>
        </p:txBody>
      </p:sp>
      <p:sp>
        <p:nvSpPr>
          <p:cNvPr id="27" name="Picture Placeholder 3"/>
          <p:cNvSpPr>
            <a:spLocks noGrp="1"/>
          </p:cNvSpPr>
          <p:nvPr>
            <p:ph type="pic" sz="quarter" idx="24"/>
          </p:nvPr>
        </p:nvSpPr>
        <p:spPr>
          <a:xfrm>
            <a:off x="3593337" y="582614"/>
            <a:ext cx="1360868" cy="2808139"/>
          </a:xfrm>
        </p:spPr>
        <p:txBody>
          <a:bodyPr rtlCol="0">
            <a:normAutofit/>
          </a:bodyPr>
          <a:lstStyle/>
          <a:p>
            <a:pPr lvl="0"/>
            <a:r>
              <a:rPr lang="en-US" noProof="0"/>
              <a:t>Click icon to add picture</a:t>
            </a:r>
            <a:endParaRPr lang="en-GB" noProof="0"/>
          </a:p>
        </p:txBody>
      </p:sp>
      <p:sp>
        <p:nvSpPr>
          <p:cNvPr id="13" name="Footer Placeholder 9">
            <a:extLst>
              <a:ext uri="{FF2B5EF4-FFF2-40B4-BE49-F238E27FC236}">
                <a16:creationId xmlns:a16="http://schemas.microsoft.com/office/drawing/2014/main" id="{ABFCF255-71DF-46C1-A634-76417C25FE4F}"/>
              </a:ext>
            </a:extLst>
          </p:cNvPr>
          <p:cNvSpPr>
            <a:spLocks noGrp="1"/>
          </p:cNvSpPr>
          <p:nvPr>
            <p:ph type="ftr" sz="quarter" idx="25"/>
          </p:nvPr>
        </p:nvSpPr>
        <p:spPr/>
        <p:txBody>
          <a:bodyPr/>
          <a:lstStyle>
            <a:lvl1pPr>
              <a:defRPr/>
            </a:lvl1pPr>
          </a:lstStyle>
          <a:p>
            <a:pPr>
              <a:defRPr/>
            </a:pPr>
            <a:endParaRPr lang="en-GB" altLang="en-US"/>
          </a:p>
        </p:txBody>
      </p:sp>
      <p:pic>
        <p:nvPicPr>
          <p:cNvPr id="5" name="Picture 4" descr="A picture containing text, clipart&#10;&#10;Description automatically generated">
            <a:extLst>
              <a:ext uri="{FF2B5EF4-FFF2-40B4-BE49-F238E27FC236}">
                <a16:creationId xmlns:a16="http://schemas.microsoft.com/office/drawing/2014/main" id="{A605A522-8FD8-DC64-F22F-C761F1FE87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6" name="图片 1">
            <a:extLst>
              <a:ext uri="{FF2B5EF4-FFF2-40B4-BE49-F238E27FC236}">
                <a16:creationId xmlns:a16="http://schemas.microsoft.com/office/drawing/2014/main" id="{3CD27945-100E-642E-D4AD-5CFED19620D6}"/>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9E698ADE-681B-4C41-47AA-B909FD35FA30}"/>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110490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Img &amp; Title &amp; Desc">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11" name="Text Placeholder 4"/>
          <p:cNvSpPr>
            <a:spLocks noGrp="1"/>
          </p:cNvSpPr>
          <p:nvPr>
            <p:ph type="body" sz="quarter" idx="14"/>
          </p:nvPr>
        </p:nvSpPr>
        <p:spPr>
          <a:xfrm>
            <a:off x="297094" y="4156821"/>
            <a:ext cx="1350744" cy="502493"/>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1" name="Text Placeholder 4"/>
          <p:cNvSpPr>
            <a:spLocks noGrp="1"/>
          </p:cNvSpPr>
          <p:nvPr>
            <p:ph type="body" sz="quarter" idx="15"/>
          </p:nvPr>
        </p:nvSpPr>
        <p:spPr>
          <a:xfrm>
            <a:off x="1944292" y="4156821"/>
            <a:ext cx="1354931" cy="502493"/>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Text Placeholder 4"/>
          <p:cNvSpPr>
            <a:spLocks noGrp="1"/>
          </p:cNvSpPr>
          <p:nvPr>
            <p:ph type="body" sz="quarter" idx="17"/>
          </p:nvPr>
        </p:nvSpPr>
        <p:spPr>
          <a:xfrm>
            <a:off x="3588431" y="4156821"/>
            <a:ext cx="1352663" cy="502493"/>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5" name="Text Placeholder 4"/>
          <p:cNvSpPr>
            <a:spLocks noGrp="1"/>
          </p:cNvSpPr>
          <p:nvPr>
            <p:ph type="body" sz="quarter" idx="19"/>
          </p:nvPr>
        </p:nvSpPr>
        <p:spPr>
          <a:xfrm>
            <a:off x="5248852" y="4156821"/>
            <a:ext cx="1312683" cy="502493"/>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Picture Placeholder 3"/>
          <p:cNvSpPr>
            <a:spLocks noGrp="1"/>
          </p:cNvSpPr>
          <p:nvPr>
            <p:ph type="pic" sz="quarter" idx="21"/>
          </p:nvPr>
        </p:nvSpPr>
        <p:spPr>
          <a:xfrm>
            <a:off x="296465" y="1276499"/>
            <a:ext cx="1350170" cy="2808139"/>
          </a:xfrm>
        </p:spPr>
        <p:txBody>
          <a:bodyPr rtlCol="0">
            <a:normAutofit/>
          </a:bodyPr>
          <a:lstStyle/>
          <a:p>
            <a:pPr lvl="0"/>
            <a:r>
              <a:rPr lang="en-US" noProof="0"/>
              <a:t>Click icon to add picture</a:t>
            </a:r>
            <a:endParaRPr lang="en-GB" noProof="0"/>
          </a:p>
        </p:txBody>
      </p:sp>
      <p:sp>
        <p:nvSpPr>
          <p:cNvPr id="19" name="Picture Placeholder 3"/>
          <p:cNvSpPr>
            <a:spLocks noGrp="1"/>
          </p:cNvSpPr>
          <p:nvPr>
            <p:ph type="pic" sz="quarter" idx="22"/>
          </p:nvPr>
        </p:nvSpPr>
        <p:spPr>
          <a:xfrm>
            <a:off x="5247085" y="1276500"/>
            <a:ext cx="1314450" cy="2808139"/>
          </a:xfrm>
        </p:spPr>
        <p:txBody>
          <a:bodyPr rtlCol="0">
            <a:normAutofit/>
          </a:bodyPr>
          <a:lstStyle/>
          <a:p>
            <a:pPr lvl="0"/>
            <a:r>
              <a:rPr lang="en-US" noProof="0"/>
              <a:t>Click icon to add picture</a:t>
            </a:r>
            <a:endParaRPr lang="en-GB" noProof="0"/>
          </a:p>
        </p:txBody>
      </p:sp>
      <p:sp>
        <p:nvSpPr>
          <p:cNvPr id="20" name="Picture Placeholder 3"/>
          <p:cNvSpPr>
            <a:spLocks noGrp="1"/>
          </p:cNvSpPr>
          <p:nvPr>
            <p:ph type="pic" sz="quarter" idx="23"/>
          </p:nvPr>
        </p:nvSpPr>
        <p:spPr>
          <a:xfrm>
            <a:off x="1944291" y="1276500"/>
            <a:ext cx="1354931" cy="2808139"/>
          </a:xfrm>
        </p:spPr>
        <p:txBody>
          <a:bodyPr rtlCol="0">
            <a:normAutofit/>
          </a:bodyPr>
          <a:lstStyle/>
          <a:p>
            <a:pPr lvl="0"/>
            <a:r>
              <a:rPr lang="en-US" noProof="0"/>
              <a:t>Click icon to add picture</a:t>
            </a:r>
            <a:endParaRPr lang="en-GB" noProof="0"/>
          </a:p>
        </p:txBody>
      </p:sp>
      <p:sp>
        <p:nvSpPr>
          <p:cNvPr id="27" name="Picture Placeholder 3"/>
          <p:cNvSpPr>
            <a:spLocks noGrp="1"/>
          </p:cNvSpPr>
          <p:nvPr>
            <p:ph type="pic" sz="quarter" idx="24"/>
          </p:nvPr>
        </p:nvSpPr>
        <p:spPr>
          <a:xfrm>
            <a:off x="3590925" y="1276673"/>
            <a:ext cx="1350169" cy="2808139"/>
          </a:xfrm>
        </p:spPr>
        <p:txBody>
          <a:bodyPr rtlCol="0">
            <a:normAutofit/>
          </a:bodyPr>
          <a:lstStyle/>
          <a:p>
            <a:pPr lvl="0"/>
            <a:r>
              <a:rPr lang="en-US" noProof="0"/>
              <a:t>Click icon to add picture</a:t>
            </a:r>
            <a:endParaRPr lang="en-GB" noProof="0"/>
          </a:p>
        </p:txBody>
      </p:sp>
      <p:sp>
        <p:nvSpPr>
          <p:cNvPr id="28" name="Text Placeholder 4"/>
          <p:cNvSpPr>
            <a:spLocks noGrp="1"/>
          </p:cNvSpPr>
          <p:nvPr>
            <p:ph type="body" sz="quarter" idx="25"/>
          </p:nvPr>
        </p:nvSpPr>
        <p:spPr>
          <a:xfrm>
            <a:off x="296467" y="582614"/>
            <a:ext cx="1351367" cy="549275"/>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Text Placeholder 4"/>
          <p:cNvSpPr>
            <a:spLocks noGrp="1"/>
          </p:cNvSpPr>
          <p:nvPr>
            <p:ph type="body" sz="quarter" idx="26"/>
          </p:nvPr>
        </p:nvSpPr>
        <p:spPr>
          <a:xfrm>
            <a:off x="1942318" y="582614"/>
            <a:ext cx="1356133" cy="549275"/>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Text Placeholder 4"/>
          <p:cNvSpPr>
            <a:spLocks noGrp="1"/>
          </p:cNvSpPr>
          <p:nvPr>
            <p:ph type="body" sz="quarter" idx="27"/>
          </p:nvPr>
        </p:nvSpPr>
        <p:spPr>
          <a:xfrm>
            <a:off x="3590925" y="582613"/>
            <a:ext cx="1355750" cy="504081"/>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Text Placeholder 4"/>
          <p:cNvSpPr>
            <a:spLocks noGrp="1"/>
          </p:cNvSpPr>
          <p:nvPr>
            <p:ph type="body" sz="quarter" idx="28"/>
          </p:nvPr>
        </p:nvSpPr>
        <p:spPr>
          <a:xfrm>
            <a:off x="5245919" y="582613"/>
            <a:ext cx="1315616" cy="504081"/>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Footer Placeholder 4">
            <a:extLst>
              <a:ext uri="{FF2B5EF4-FFF2-40B4-BE49-F238E27FC236}">
                <a16:creationId xmlns:a16="http://schemas.microsoft.com/office/drawing/2014/main" id="{EF5D1A05-39DC-4868-B767-C51FA6812806}"/>
              </a:ext>
            </a:extLst>
          </p:cNvPr>
          <p:cNvSpPr>
            <a:spLocks noGrp="1"/>
          </p:cNvSpPr>
          <p:nvPr>
            <p:ph type="ftr" sz="quarter" idx="29"/>
          </p:nvPr>
        </p:nvSpPr>
        <p:spPr/>
        <p:txBody>
          <a:bodyPr/>
          <a:lstStyle>
            <a:lvl1pPr>
              <a:defRPr/>
            </a:lvl1pPr>
          </a:lstStyle>
          <a:p>
            <a:pPr>
              <a:defRPr/>
            </a:pPr>
            <a:endParaRPr lang="en-GB" altLang="en-US"/>
          </a:p>
        </p:txBody>
      </p:sp>
      <p:pic>
        <p:nvPicPr>
          <p:cNvPr id="5" name="Picture 4" descr="A picture containing text, clipart&#10;&#10;Description automatically generated">
            <a:extLst>
              <a:ext uri="{FF2B5EF4-FFF2-40B4-BE49-F238E27FC236}">
                <a16:creationId xmlns:a16="http://schemas.microsoft.com/office/drawing/2014/main" id="{A5F6B00E-4FCD-39D3-D876-640DFB2A2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6" name="图片 1">
            <a:extLst>
              <a:ext uri="{FF2B5EF4-FFF2-40B4-BE49-F238E27FC236}">
                <a16:creationId xmlns:a16="http://schemas.microsoft.com/office/drawing/2014/main" id="{1E987714-EAF5-105D-82E1-157E4362652F}"/>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02B53067-1990-0CAC-43EC-669CFE77565E}"/>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1417128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x Lrg Text &amp; Title">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11" name="Text Placeholder 4"/>
          <p:cNvSpPr>
            <a:spLocks noGrp="1"/>
          </p:cNvSpPr>
          <p:nvPr>
            <p:ph type="body" sz="quarter" idx="14"/>
          </p:nvPr>
        </p:nvSpPr>
        <p:spPr>
          <a:xfrm>
            <a:off x="297099" y="4156076"/>
            <a:ext cx="6264429" cy="503238"/>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8" name="Text Placeholder 4"/>
          <p:cNvSpPr>
            <a:spLocks noGrp="1"/>
          </p:cNvSpPr>
          <p:nvPr>
            <p:ph type="body" sz="quarter" idx="25"/>
          </p:nvPr>
        </p:nvSpPr>
        <p:spPr>
          <a:xfrm>
            <a:off x="296468" y="582614"/>
            <a:ext cx="6265067" cy="549275"/>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26"/>
          </p:nvPr>
        </p:nvSpPr>
        <p:spPr>
          <a:xfrm>
            <a:off x="296467" y="1276350"/>
            <a:ext cx="6265068" cy="2808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8">
            <a:extLst>
              <a:ext uri="{FF2B5EF4-FFF2-40B4-BE49-F238E27FC236}">
                <a16:creationId xmlns:a16="http://schemas.microsoft.com/office/drawing/2014/main" id="{C903C805-1795-4E63-88A6-671A0CDCC46F}"/>
              </a:ext>
            </a:extLst>
          </p:cNvPr>
          <p:cNvSpPr>
            <a:spLocks noGrp="1"/>
          </p:cNvSpPr>
          <p:nvPr>
            <p:ph type="ftr" sz="quarter" idx="27"/>
          </p:nvPr>
        </p:nvSpPr>
        <p:spPr/>
        <p:txBody>
          <a:bodyPr/>
          <a:lstStyle>
            <a:lvl1pPr>
              <a:defRPr/>
            </a:lvl1pPr>
          </a:lstStyle>
          <a:p>
            <a:pPr>
              <a:defRPr/>
            </a:pPr>
            <a:endParaRPr lang="en-GB" altLang="en-US"/>
          </a:p>
        </p:txBody>
      </p:sp>
      <p:pic>
        <p:nvPicPr>
          <p:cNvPr id="3" name="Picture 2" descr="A picture containing text, clipart&#10;&#10;Description automatically generated">
            <a:extLst>
              <a:ext uri="{FF2B5EF4-FFF2-40B4-BE49-F238E27FC236}">
                <a16:creationId xmlns:a16="http://schemas.microsoft.com/office/drawing/2014/main" id="{4CE617FE-0810-5EAA-7AF2-4ED5341A6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4" name="图片 1">
            <a:extLst>
              <a:ext uri="{FF2B5EF4-FFF2-40B4-BE49-F238E27FC236}">
                <a16:creationId xmlns:a16="http://schemas.microsoft.com/office/drawing/2014/main" id="{F73819EE-ECDD-DF7B-0C4D-3B45CFDEADFA}"/>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6" name="TextBox 5">
            <a:extLst>
              <a:ext uri="{FF2B5EF4-FFF2-40B4-BE49-F238E27FC236}">
                <a16:creationId xmlns:a16="http://schemas.microsoft.com/office/drawing/2014/main" id="{49546881-7723-84DF-B9BE-2CDA5A7F140F}"/>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1883040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x Lrg Content">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11" name="Content Placeholder 10"/>
          <p:cNvSpPr>
            <a:spLocks noGrp="1"/>
          </p:cNvSpPr>
          <p:nvPr>
            <p:ph sz="quarter" idx="13"/>
          </p:nvPr>
        </p:nvSpPr>
        <p:spPr>
          <a:xfrm>
            <a:off x="296467" y="582614"/>
            <a:ext cx="6265068"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21B3DDC1-775B-41EE-96BA-324CEDADEB73}"/>
              </a:ext>
            </a:extLst>
          </p:cNvPr>
          <p:cNvSpPr>
            <a:spLocks noGrp="1"/>
          </p:cNvSpPr>
          <p:nvPr>
            <p:ph type="ftr" sz="quarter" idx="14"/>
          </p:nvPr>
        </p:nvSpPr>
        <p:spPr/>
        <p:txBody>
          <a:bodyPr/>
          <a:lstStyle>
            <a:lvl1pPr>
              <a:defRPr/>
            </a:lvl1pPr>
          </a:lstStyle>
          <a:p>
            <a:pPr>
              <a:defRPr/>
            </a:pPr>
            <a:endParaRPr lang="en-GB" altLang="en-US"/>
          </a:p>
        </p:txBody>
      </p:sp>
      <p:pic>
        <p:nvPicPr>
          <p:cNvPr id="3" name="图片 1">
            <a:extLst>
              <a:ext uri="{FF2B5EF4-FFF2-40B4-BE49-F238E27FC236}">
                <a16:creationId xmlns:a16="http://schemas.microsoft.com/office/drawing/2014/main" id="{9008C78F-99A1-0EED-9950-8787702CDEFD}"/>
              </a:ext>
            </a:extLst>
          </p:cNvPr>
          <p:cNvPicPr>
            <a:picLocks noChangeAspect="1"/>
          </p:cNvPicPr>
          <p:nvPr userDrawn="1"/>
        </p:nvPicPr>
        <p:blipFill>
          <a:blip r:embed="rId2"/>
          <a:stretch>
            <a:fillRect/>
          </a:stretch>
        </p:blipFill>
        <p:spPr>
          <a:xfrm>
            <a:off x="4909337" y="4876006"/>
            <a:ext cx="1948663" cy="148579"/>
          </a:xfrm>
          <a:prstGeom prst="rect">
            <a:avLst/>
          </a:prstGeom>
        </p:spPr>
      </p:pic>
      <p:sp>
        <p:nvSpPr>
          <p:cNvPr id="4" name="TextBox 3">
            <a:extLst>
              <a:ext uri="{FF2B5EF4-FFF2-40B4-BE49-F238E27FC236}">
                <a16:creationId xmlns:a16="http://schemas.microsoft.com/office/drawing/2014/main" id="{39D712BE-F90B-0378-C09F-924F5DAEF1B8}"/>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pic>
        <p:nvPicPr>
          <p:cNvPr id="6" name="Picture 5" descr="A picture containing text, clipart&#10;&#10;Description automatically generated">
            <a:extLst>
              <a:ext uri="{FF2B5EF4-FFF2-40B4-BE49-F238E27FC236}">
                <a16:creationId xmlns:a16="http://schemas.microsoft.com/office/drawing/2014/main" id="{BEBFA839-DB84-8633-F20A-DB44EBD4FA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spTree>
    <p:extLst>
      <p:ext uri="{BB962C8B-B14F-4D97-AF65-F5344CB8AC3E}">
        <p14:creationId xmlns:p14="http://schemas.microsoft.com/office/powerpoint/2010/main" val="281706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 x Pan Img &amp; Title &amp; Desc">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11" name="Text Placeholder 4"/>
          <p:cNvSpPr>
            <a:spLocks noGrp="1"/>
          </p:cNvSpPr>
          <p:nvPr>
            <p:ph type="body" sz="quarter" idx="14"/>
          </p:nvPr>
        </p:nvSpPr>
        <p:spPr>
          <a:xfrm>
            <a:off x="297100" y="4156076"/>
            <a:ext cx="6264430" cy="503238"/>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Picture Placeholder 3"/>
          <p:cNvSpPr>
            <a:spLocks noGrp="1"/>
          </p:cNvSpPr>
          <p:nvPr>
            <p:ph type="pic" sz="quarter" idx="21"/>
          </p:nvPr>
        </p:nvSpPr>
        <p:spPr>
          <a:xfrm>
            <a:off x="296466" y="1276499"/>
            <a:ext cx="6265069" cy="2808139"/>
          </a:xfrm>
        </p:spPr>
        <p:txBody>
          <a:bodyPr rtlCol="0">
            <a:normAutofit/>
          </a:bodyPr>
          <a:lstStyle/>
          <a:p>
            <a:pPr lvl="0"/>
            <a:r>
              <a:rPr lang="en-US" noProof="0"/>
              <a:t>Click icon to add picture</a:t>
            </a:r>
            <a:endParaRPr lang="en-GB" noProof="0"/>
          </a:p>
        </p:txBody>
      </p:sp>
      <p:sp>
        <p:nvSpPr>
          <p:cNvPr id="28" name="Text Placeholder 4"/>
          <p:cNvSpPr>
            <a:spLocks noGrp="1"/>
          </p:cNvSpPr>
          <p:nvPr>
            <p:ph type="body" sz="quarter" idx="25"/>
          </p:nvPr>
        </p:nvSpPr>
        <p:spPr>
          <a:xfrm>
            <a:off x="296680" y="582614"/>
            <a:ext cx="6265068" cy="466725"/>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Footer Placeholder 4">
            <a:extLst>
              <a:ext uri="{FF2B5EF4-FFF2-40B4-BE49-F238E27FC236}">
                <a16:creationId xmlns:a16="http://schemas.microsoft.com/office/drawing/2014/main" id="{8A7DA905-A3CD-4166-85CA-CD859429B95B}"/>
              </a:ext>
            </a:extLst>
          </p:cNvPr>
          <p:cNvSpPr>
            <a:spLocks noGrp="1"/>
          </p:cNvSpPr>
          <p:nvPr>
            <p:ph type="ftr" sz="quarter" idx="26"/>
          </p:nvPr>
        </p:nvSpPr>
        <p:spPr/>
        <p:txBody>
          <a:bodyPr/>
          <a:lstStyle>
            <a:lvl1pPr>
              <a:defRPr/>
            </a:lvl1pPr>
          </a:lstStyle>
          <a:p>
            <a:pPr>
              <a:defRPr/>
            </a:pPr>
            <a:endParaRPr lang="en-GB" altLang="en-US"/>
          </a:p>
        </p:txBody>
      </p:sp>
      <p:pic>
        <p:nvPicPr>
          <p:cNvPr id="3" name="Picture 2" descr="A picture containing text, clipart&#10;&#10;Description automatically generated">
            <a:extLst>
              <a:ext uri="{FF2B5EF4-FFF2-40B4-BE49-F238E27FC236}">
                <a16:creationId xmlns:a16="http://schemas.microsoft.com/office/drawing/2014/main" id="{7604691B-59D6-0EC2-74B9-075D373648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5" name="图片 1">
            <a:extLst>
              <a:ext uri="{FF2B5EF4-FFF2-40B4-BE49-F238E27FC236}">
                <a16:creationId xmlns:a16="http://schemas.microsoft.com/office/drawing/2014/main" id="{986D67AF-B8DC-2E9B-B237-49077CF8354C}"/>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6" name="TextBox 5">
            <a:extLst>
              <a:ext uri="{FF2B5EF4-FFF2-40B4-BE49-F238E27FC236}">
                <a16:creationId xmlns:a16="http://schemas.microsoft.com/office/drawing/2014/main" id="{B902FC06-0C23-C64D-7F1B-BD228C4E3F47}"/>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4253806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RK Office Locations">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11C496D3-7ADC-41E1-B1A1-8EDE832FFB63}"/>
              </a:ext>
            </a:extLst>
          </p:cNvPr>
          <p:cNvSpPr txBox="1"/>
          <p:nvPr userDrawn="1"/>
        </p:nvSpPr>
        <p:spPr>
          <a:xfrm>
            <a:off x="220266" y="4764"/>
            <a:ext cx="6232922" cy="323165"/>
          </a:xfrm>
          <a:prstGeom prst="rect">
            <a:avLst/>
          </a:prstGeom>
          <a:noFill/>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500">
                <a:solidFill>
                  <a:schemeClr val="tx2"/>
                </a:solidFill>
              </a:rPr>
              <a:t>SRK Office Locations</a:t>
            </a:r>
            <a:endParaRPr lang="en-GB" altLang="en-US" sz="1500">
              <a:solidFill>
                <a:schemeClr val="tx2"/>
              </a:solidFill>
            </a:endParaRPr>
          </a:p>
        </p:txBody>
      </p:sp>
      <p:sp>
        <p:nvSpPr>
          <p:cNvPr id="9" name="Picture Placeholder 8"/>
          <p:cNvSpPr>
            <a:spLocks noGrp="1"/>
          </p:cNvSpPr>
          <p:nvPr>
            <p:ph type="pic" sz="quarter" idx="27"/>
          </p:nvPr>
        </p:nvSpPr>
        <p:spPr>
          <a:xfrm>
            <a:off x="14174" y="585165"/>
            <a:ext cx="6858000" cy="3744416"/>
          </a:xfrm>
        </p:spPr>
        <p:txBody>
          <a:bodyPr rtlCol="0">
            <a:normAutofit/>
          </a:bodyPr>
          <a:lstStyle/>
          <a:p>
            <a:pPr lvl="0"/>
            <a:r>
              <a:rPr lang="en-US" noProof="0"/>
              <a:t>Click icon to add picture</a:t>
            </a:r>
            <a:endParaRPr lang="en-GB" noProof="0"/>
          </a:p>
        </p:txBody>
      </p:sp>
      <p:sp>
        <p:nvSpPr>
          <p:cNvPr id="12" name="Text Placeholder 4"/>
          <p:cNvSpPr>
            <a:spLocks noGrp="1"/>
          </p:cNvSpPr>
          <p:nvPr>
            <p:ph type="body" sz="quarter" idx="28"/>
          </p:nvPr>
        </p:nvSpPr>
        <p:spPr>
          <a:xfrm>
            <a:off x="296467" y="4515966"/>
            <a:ext cx="6209672" cy="247106"/>
          </a:xfrm>
        </p:spPr>
        <p:txBody>
          <a:bodyPr>
            <a:noAutofit/>
          </a:bodyPr>
          <a:lstStyle>
            <a:lvl1pPr marL="0" indent="0" algn="l">
              <a:buNone/>
              <a:defRPr sz="75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Footer Placeholder 4">
            <a:extLst>
              <a:ext uri="{FF2B5EF4-FFF2-40B4-BE49-F238E27FC236}">
                <a16:creationId xmlns:a16="http://schemas.microsoft.com/office/drawing/2014/main" id="{39B46F6B-EC73-4FDD-A2A8-0EA47B5A032F}"/>
              </a:ext>
            </a:extLst>
          </p:cNvPr>
          <p:cNvSpPr>
            <a:spLocks noGrp="1"/>
          </p:cNvSpPr>
          <p:nvPr>
            <p:ph type="ftr" sz="quarter" idx="29"/>
          </p:nvPr>
        </p:nvSpPr>
        <p:spPr/>
        <p:txBody>
          <a:bodyPr/>
          <a:lstStyle>
            <a:lvl1pPr>
              <a:defRPr/>
            </a:lvl1pPr>
          </a:lstStyle>
          <a:p>
            <a:pPr>
              <a:defRPr/>
            </a:pPr>
            <a:endParaRPr lang="en-GB" altLang="en-US"/>
          </a:p>
        </p:txBody>
      </p:sp>
      <p:pic>
        <p:nvPicPr>
          <p:cNvPr id="2" name="Picture 1" descr="A picture containing text, clipart&#10;&#10;Description automatically generated">
            <a:extLst>
              <a:ext uri="{FF2B5EF4-FFF2-40B4-BE49-F238E27FC236}">
                <a16:creationId xmlns:a16="http://schemas.microsoft.com/office/drawing/2014/main" id="{FC836386-324A-304D-4A9A-3ABA009F49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3" name="图片 1">
            <a:extLst>
              <a:ext uri="{FF2B5EF4-FFF2-40B4-BE49-F238E27FC236}">
                <a16:creationId xmlns:a16="http://schemas.microsoft.com/office/drawing/2014/main" id="{8A087EDE-0AEB-1771-4FF7-C8C0BA70B016}"/>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5" name="TextBox 4">
            <a:extLst>
              <a:ext uri="{FF2B5EF4-FFF2-40B4-BE49-F238E27FC236}">
                <a16:creationId xmlns:a16="http://schemas.microsoft.com/office/drawing/2014/main" id="{64CF8684-6241-203F-5E08-CB1E6EEAC520}"/>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1865581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x Lrg Text">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296466" y="582614"/>
            <a:ext cx="6265069" cy="4076700"/>
          </a:xfrm>
        </p:spPr>
        <p:txBody>
          <a:bodyPr>
            <a:noAutofit/>
          </a:bodyPr>
          <a:lstStyle>
            <a:lvl1pPr marL="0" indent="0" algn="l">
              <a:buNone/>
              <a:defRPr sz="9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5" name="Footer Placeholder 7">
            <a:extLst>
              <a:ext uri="{FF2B5EF4-FFF2-40B4-BE49-F238E27FC236}">
                <a16:creationId xmlns:a16="http://schemas.microsoft.com/office/drawing/2014/main" id="{EA9E5BCB-6C95-4804-AF7A-D8BB54C464AB}"/>
              </a:ext>
            </a:extLst>
          </p:cNvPr>
          <p:cNvSpPr>
            <a:spLocks noGrp="1"/>
          </p:cNvSpPr>
          <p:nvPr>
            <p:ph type="ftr" sz="quarter" idx="10"/>
          </p:nvPr>
        </p:nvSpPr>
        <p:spPr/>
        <p:txBody>
          <a:bodyPr/>
          <a:lstStyle>
            <a:lvl1pPr>
              <a:defRPr/>
            </a:lvl1pPr>
          </a:lstStyle>
          <a:p>
            <a:pPr>
              <a:defRPr/>
            </a:pPr>
            <a:endParaRPr lang="en-GB" altLang="en-US"/>
          </a:p>
        </p:txBody>
      </p:sp>
      <p:pic>
        <p:nvPicPr>
          <p:cNvPr id="2" name="Picture 1" descr="A picture containing text, clipart&#10;&#10;Description automatically generated">
            <a:extLst>
              <a:ext uri="{FF2B5EF4-FFF2-40B4-BE49-F238E27FC236}">
                <a16:creationId xmlns:a16="http://schemas.microsoft.com/office/drawing/2014/main" id="{5E4AE396-A835-C3F9-8EC4-341FFC31D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3" name="图片 1">
            <a:extLst>
              <a:ext uri="{FF2B5EF4-FFF2-40B4-BE49-F238E27FC236}">
                <a16:creationId xmlns:a16="http://schemas.microsoft.com/office/drawing/2014/main" id="{1481D64F-E90E-6439-FA1A-EAE6FAB6F996}"/>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4" name="TextBox 3">
            <a:extLst>
              <a:ext uri="{FF2B5EF4-FFF2-40B4-BE49-F238E27FC236}">
                <a16:creationId xmlns:a16="http://schemas.microsoft.com/office/drawing/2014/main" id="{88C76D59-1F4F-294F-78A0-E7FA8F87D3E9}"/>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326062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3">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12">
            <a:extLst>
              <a:ext uri="{FF2B5EF4-FFF2-40B4-BE49-F238E27FC236}">
                <a16:creationId xmlns:a16="http://schemas.microsoft.com/office/drawing/2014/main" id="{11E71509-4700-4AC5-9A90-4614B87FBC38}"/>
              </a:ext>
            </a:extLst>
          </p:cNvPr>
          <p:cNvSpPr txBox="1">
            <a:spLocks noChangeArrowheads="1"/>
          </p:cNvSpPr>
          <p:nvPr userDrawn="1"/>
        </p:nvSpPr>
        <p:spPr bwMode="auto">
          <a:xfrm>
            <a:off x="6482954" y="130176"/>
            <a:ext cx="3786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CB6B65EA-EEE1-452C-A376-E36361E9A07D}" type="slidenum">
              <a:rPr lang="en-GB" altLang="en-US" sz="825" b="1" smtClean="0">
                <a:solidFill>
                  <a:srgbClr val="FFFFFF"/>
                </a:solidFill>
              </a:rPr>
              <a:pPr algn="ctr" eaLnBrk="1" hangingPunct="1">
                <a:defRPr/>
              </a:pPr>
              <a:t>‹#›</a:t>
            </a:fld>
            <a:endParaRPr lang="en-GB" altLang="en-US" sz="1050" b="1">
              <a:solidFill>
                <a:srgbClr val="FFFFFF"/>
              </a:solidFill>
            </a:endParaRPr>
          </a:p>
        </p:txBody>
      </p:sp>
      <p:sp>
        <p:nvSpPr>
          <p:cNvPr id="7" name="Title 1"/>
          <p:cNvSpPr>
            <a:spLocks noGrp="1"/>
          </p:cNvSpPr>
          <p:nvPr>
            <p:ph type="title"/>
          </p:nvPr>
        </p:nvSpPr>
        <p:spPr>
          <a:xfrm>
            <a:off x="297061" y="595314"/>
            <a:ext cx="3132534" cy="2047875"/>
          </a:xfrm>
        </p:spPr>
        <p:txBody>
          <a:bodyPr anchor="b" anchorCtr="0"/>
          <a:lstStyle>
            <a:lvl1pPr algn="l">
              <a:defRPr sz="1500" b="0" cap="all"/>
            </a:lvl1pPr>
          </a:lstStyle>
          <a:p>
            <a:r>
              <a:rPr lang="en-US"/>
              <a:t>Click to edit Master title style</a:t>
            </a:r>
            <a:endParaRPr lang="en-US" dirty="0"/>
          </a:p>
        </p:txBody>
      </p:sp>
      <p:sp>
        <p:nvSpPr>
          <p:cNvPr id="8" name="Text Placeholder 2"/>
          <p:cNvSpPr>
            <a:spLocks noGrp="1"/>
          </p:cNvSpPr>
          <p:nvPr>
            <p:ph type="body" idx="1"/>
          </p:nvPr>
        </p:nvSpPr>
        <p:spPr>
          <a:xfrm>
            <a:off x="289621" y="2643189"/>
            <a:ext cx="3132533" cy="2016125"/>
          </a:xfrm>
        </p:spPr>
        <p:txBody>
          <a:bodyPr/>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1" name="Picture Placeholder 17"/>
          <p:cNvSpPr>
            <a:spLocks noGrp="1"/>
          </p:cNvSpPr>
          <p:nvPr>
            <p:ph type="pic" sz="quarter" idx="15"/>
          </p:nvPr>
        </p:nvSpPr>
        <p:spPr>
          <a:xfrm>
            <a:off x="3585574" y="1452042"/>
            <a:ext cx="2975961" cy="2382293"/>
          </a:xfrm>
        </p:spPr>
        <p:txBody>
          <a:bodyPr rtlCol="0">
            <a:normAutofit/>
          </a:bodyPr>
          <a:lstStyle/>
          <a:p>
            <a:pPr lvl="0"/>
            <a:r>
              <a:rPr lang="en-US" noProof="0"/>
              <a:t>Click icon to add picture</a:t>
            </a:r>
            <a:endParaRPr lang="en-GB" noProof="0"/>
          </a:p>
        </p:txBody>
      </p:sp>
      <p:sp>
        <p:nvSpPr>
          <p:cNvPr id="10" name="Footer Placeholder 5">
            <a:extLst>
              <a:ext uri="{FF2B5EF4-FFF2-40B4-BE49-F238E27FC236}">
                <a16:creationId xmlns:a16="http://schemas.microsoft.com/office/drawing/2014/main" id="{C5375535-FC83-4F33-A57D-E74B880FE3CB}"/>
              </a:ext>
            </a:extLst>
          </p:cNvPr>
          <p:cNvSpPr>
            <a:spLocks noGrp="1"/>
          </p:cNvSpPr>
          <p:nvPr>
            <p:ph type="ftr" sz="quarter" idx="16"/>
          </p:nvPr>
        </p:nvSpPr>
        <p:spPr/>
        <p:txBody>
          <a:bodyPr/>
          <a:lstStyle>
            <a:lvl1pPr>
              <a:defRPr>
                <a:solidFill>
                  <a:schemeClr val="tx1"/>
                </a:solidFill>
              </a:defRPr>
            </a:lvl1pPr>
          </a:lstStyle>
          <a:p>
            <a:pPr>
              <a:defRPr/>
            </a:pPr>
            <a:endParaRPr lang="en-GB" altLang="en-US"/>
          </a:p>
        </p:txBody>
      </p:sp>
      <p:pic>
        <p:nvPicPr>
          <p:cNvPr id="3" name="Picture 11">
            <a:extLst>
              <a:ext uri="{FF2B5EF4-FFF2-40B4-BE49-F238E27FC236}">
                <a16:creationId xmlns:a16="http://schemas.microsoft.com/office/drawing/2014/main" id="{C484C5D8-019D-6DD0-BFCB-80686859DB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6632" y="4887914"/>
            <a:ext cx="1296144" cy="15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0EDD7B3-F79B-FEF3-EF11-4BA4BCF6D8ED}"/>
              </a:ext>
            </a:extLst>
          </p:cNvPr>
          <p:cNvSpPr/>
          <p:nvPr userDrawn="1"/>
        </p:nvSpPr>
        <p:spPr>
          <a:xfrm>
            <a:off x="4906566" y="4887914"/>
            <a:ext cx="1906810" cy="153226"/>
          </a:xfrm>
          <a:prstGeom prst="rect">
            <a:avLst/>
          </a:prstGeom>
          <a:solidFill>
            <a:srgbClr val="111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D54D6C-42FE-1DBF-7822-E40C719C090A}"/>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latin typeface="华文宋体" panose="02010600040101010101" pitchFamily="2" charset="-122"/>
                <a:ea typeface="华文宋体" panose="02010600040101010101" pitchFamily="2" charset="-122"/>
              </a:rPr>
              <a:t>后疫情时期矿业项目机遇与风险分享会</a:t>
            </a:r>
            <a:endParaRPr lang="en-US" sz="1200" dirty="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201227742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5EF2E860-3EA7-4C7B-AB77-D3ECD7C19666}"/>
              </a:ext>
            </a:extLst>
          </p:cNvPr>
          <p:cNvSpPr txBox="1">
            <a:spLocks noChangeArrowheads="1"/>
          </p:cNvSpPr>
          <p:nvPr userDrawn="1"/>
        </p:nvSpPr>
        <p:spPr bwMode="auto">
          <a:xfrm>
            <a:off x="296466" y="38100"/>
            <a:ext cx="5960269" cy="3406252"/>
          </a:xfrm>
          <a:prstGeom prst="rect">
            <a:avLst/>
          </a:prstGeom>
          <a:noFill/>
          <a:ln w="12700">
            <a:noFill/>
            <a:miter lim="800000"/>
            <a:headEnd/>
            <a:tailEnd/>
          </a:ln>
        </p:spPr>
        <p:txBody>
          <a:bodyPr tIns="67500" bIns="675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0000"/>
              </a:lnSpc>
              <a:defRPr/>
            </a:pPr>
            <a:r>
              <a:rPr lang="en-GB" altLang="en-US" sz="1500" b="1" dirty="0">
                <a:ea typeface="Calibri" pitchFamily="34" charset="0"/>
                <a:cs typeface="Times New Roman" pitchFamily="18" charset="0"/>
              </a:rPr>
              <a:t>COPYRIGHT AND DISCLAIMER</a:t>
            </a:r>
          </a:p>
          <a:p>
            <a:pPr algn="ctr" eaLnBrk="1" hangingPunct="1">
              <a:lnSpc>
                <a:spcPct val="110000"/>
              </a:lnSpc>
              <a:defRPr/>
            </a:pPr>
            <a:endParaRPr lang="en-GB" altLang="en-US" sz="600" b="1" dirty="0">
              <a:ea typeface="Calibri" pitchFamily="34" charset="0"/>
              <a:cs typeface="Times New Roman" pitchFamily="18" charset="0"/>
            </a:endParaRPr>
          </a:p>
          <a:p>
            <a:pPr algn="ctr" eaLnBrk="1" hangingPunct="1">
              <a:lnSpc>
                <a:spcPct val="110000"/>
              </a:lnSpc>
              <a:defRPr/>
            </a:pPr>
            <a:endParaRPr lang="en-GB" altLang="en-US" sz="750" dirty="0">
              <a:ea typeface="Calibri" pitchFamily="34" charset="0"/>
              <a:cs typeface="Times New Roman" pitchFamily="18" charset="0"/>
            </a:endParaRPr>
          </a:p>
          <a:p>
            <a:pPr algn="just" eaLnBrk="1" hangingPunct="1">
              <a:lnSpc>
                <a:spcPct val="110000"/>
              </a:lnSpc>
              <a:defRPr/>
            </a:pPr>
            <a:r>
              <a:rPr lang="en-GB" altLang="en-US" sz="750" dirty="0">
                <a:ea typeface="Calibri" pitchFamily="34" charset="0"/>
                <a:cs typeface="Times New Roman" pitchFamily="18" charset="0"/>
              </a:rPr>
              <a:t>Copyright (and any other applicable intellectual property rights) in this document and any accompanying data or models which are created by SRK Consulting (UK) Limited ("SRK") is reserved by SRK and is protected by international copyright and other laws.  Copyright in any component parts of this document such as images is owned and reserved by the copyright owner so noted within this document.</a:t>
            </a:r>
          </a:p>
          <a:p>
            <a:pPr algn="just" eaLnBrk="1" hangingPunct="1">
              <a:lnSpc>
                <a:spcPct val="110000"/>
              </a:lnSpc>
              <a:defRPr/>
            </a:pPr>
            <a:r>
              <a:rPr lang="en-GB" altLang="en-US" sz="750" dirty="0">
                <a:ea typeface="Calibri" pitchFamily="34" charset="0"/>
                <a:cs typeface="Times New Roman" pitchFamily="18" charset="0"/>
              </a:rPr>
              <a:t>The use of this document is strictly subject to terms licensed by SRK to the named recipient or recipients of this document or persons to whom SRK has agreed that it may be transferred to (the “Recipients”).  Unless otherwise agreed by SRK, this does not grant rights to any third party.  This document shall only be distributed to any third party in full as provided by SRK and may not be reproduced or circulated in the public domain (in whole or in part) or in any edited, abridged or otherwise amended form unless expressly agreed by SRK.  Any other copyright owner’s work may not be separated from this document, used or reproduced for any other purpose other than with this document in full as licensed by SRK.  In the event that this document is disclosed or distributed to any third party, no such third party shall be entitled to place reliance upon any information, warranties or representations which may be contained within this document and the Recipients of this document shall indemnify SRK against all and any claims, losses and costs which may be incurred by SRK relating to such third parties.</a:t>
            </a:r>
          </a:p>
          <a:p>
            <a:pPr algn="just" eaLnBrk="1" hangingPunct="1">
              <a:lnSpc>
                <a:spcPct val="110000"/>
              </a:lnSpc>
              <a:defRPr/>
            </a:pPr>
            <a:r>
              <a:rPr lang="en-GB" altLang="en-US" sz="750" dirty="0">
                <a:ea typeface="Calibri" pitchFamily="34" charset="0"/>
                <a:cs typeface="Times New Roman" pitchFamily="18" charset="0"/>
              </a:rPr>
              <a:t>This document is issued subject to the confidentiality provisions in SRK’s Terms and Conditions, which are included in the Commercial Appendices and contain mutual confidentiality obligations.  Accordingly, any references in the confidentiality provisions in SRK’s Terms and Conditions to the “Client” should be read as “Recipients”.  SRK respects the general confidentiality of its potential clients’ confidential information whether formally agreed with them or not and SRK therefore expects the contents of this document to be treated as confidential by the Recipients.  The Recipients may not release the technical and pricing information contained in this document or any other documents submitted by SRK to the Recipients, or otherwise make it or them available to any third party without the express written consent of SRK.</a:t>
            </a:r>
          </a:p>
          <a:p>
            <a:pPr eaLnBrk="1" hangingPunct="1">
              <a:lnSpc>
                <a:spcPct val="125000"/>
              </a:lnSpc>
              <a:defRPr/>
            </a:pPr>
            <a:endParaRPr lang="en-GB" altLang="en-US" sz="750" b="1" dirty="0">
              <a:ea typeface="Calibri" pitchFamily="34" charset="0"/>
              <a:cs typeface="Times New Roman" pitchFamily="18" charset="0"/>
            </a:endParaRPr>
          </a:p>
          <a:p>
            <a:pPr eaLnBrk="1" hangingPunct="1">
              <a:lnSpc>
                <a:spcPct val="125000"/>
              </a:lnSpc>
              <a:defRPr/>
            </a:pPr>
            <a:r>
              <a:rPr lang="en-GB" altLang="en-US" sz="600" b="1" dirty="0">
                <a:ea typeface="Calibri" pitchFamily="34" charset="0"/>
                <a:cs typeface="Times New Roman" pitchFamily="18" charset="0"/>
              </a:rPr>
              <a:t>© SRK Consulting (UK) Limited 2015                                                                                                                                                                                         </a:t>
            </a:r>
            <a:r>
              <a:rPr lang="en-GB" altLang="en-US" sz="450" b="1" dirty="0">
                <a:ea typeface="Calibri" pitchFamily="34" charset="0"/>
                <a:cs typeface="Times New Roman" pitchFamily="18" charset="0"/>
              </a:rPr>
              <a:t>version: JAN 2015</a:t>
            </a:r>
            <a:endParaRPr lang="en-GB" altLang="en-US" sz="450" dirty="0">
              <a:ea typeface="Calibri" pitchFamily="34" charset="0"/>
              <a:cs typeface="Times New Roman" pitchFamily="18" charset="0"/>
            </a:endParaRPr>
          </a:p>
        </p:txBody>
      </p:sp>
      <p:sp>
        <p:nvSpPr>
          <p:cNvPr id="4" name="Footer Placeholder 6">
            <a:extLst>
              <a:ext uri="{FF2B5EF4-FFF2-40B4-BE49-F238E27FC236}">
                <a16:creationId xmlns:a16="http://schemas.microsoft.com/office/drawing/2014/main" id="{31E26691-9E35-4057-9F2B-970759F76A8C}"/>
              </a:ext>
            </a:extLst>
          </p:cNvPr>
          <p:cNvSpPr>
            <a:spLocks noGrp="1"/>
          </p:cNvSpPr>
          <p:nvPr>
            <p:ph type="ftr" sz="quarter" idx="10"/>
          </p:nvPr>
        </p:nvSpPr>
        <p:spPr/>
        <p:txBody>
          <a:bodyPr/>
          <a:lstStyle>
            <a:lvl1pPr>
              <a:defRPr/>
            </a:lvl1pPr>
          </a:lstStyle>
          <a:p>
            <a:pPr>
              <a:defRPr/>
            </a:pPr>
            <a:endParaRPr lang="en-GB" altLang="en-US" dirty="0"/>
          </a:p>
        </p:txBody>
      </p:sp>
      <p:pic>
        <p:nvPicPr>
          <p:cNvPr id="5" name="Picture 4" descr="A picture containing text, clipart&#10;&#10;Description automatically generated">
            <a:extLst>
              <a:ext uri="{FF2B5EF4-FFF2-40B4-BE49-F238E27FC236}">
                <a16:creationId xmlns:a16="http://schemas.microsoft.com/office/drawing/2014/main" id="{381A3988-51E8-9917-87C2-A925EF954E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6" name="图片 1">
            <a:extLst>
              <a:ext uri="{FF2B5EF4-FFF2-40B4-BE49-F238E27FC236}">
                <a16:creationId xmlns:a16="http://schemas.microsoft.com/office/drawing/2014/main" id="{F13AD3C5-7E99-6F7A-728F-A76B1CB96551}"/>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2" name="TextBox 1">
            <a:extLst>
              <a:ext uri="{FF2B5EF4-FFF2-40B4-BE49-F238E27FC236}">
                <a16:creationId xmlns:a16="http://schemas.microsoft.com/office/drawing/2014/main" id="{9D353B61-A473-8FB5-D6C7-B2CF4ED5CF43}"/>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277459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3">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E630464E-3F09-49B9-9CFB-70C307B42EDA}"/>
              </a:ext>
            </a:extLst>
          </p:cNvPr>
          <p:cNvSpPr txBox="1">
            <a:spLocks noChangeArrowheads="1"/>
          </p:cNvSpPr>
          <p:nvPr userDrawn="1"/>
        </p:nvSpPr>
        <p:spPr bwMode="auto">
          <a:xfrm>
            <a:off x="6482954" y="130176"/>
            <a:ext cx="3786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D55DEDFE-9B39-4D20-95B1-4E516CABE1F7}" type="slidenum">
              <a:rPr lang="en-GB" altLang="en-US" sz="825" b="1" smtClean="0">
                <a:solidFill>
                  <a:srgbClr val="FFFFFF"/>
                </a:solidFill>
              </a:rPr>
              <a:pPr algn="ctr" eaLnBrk="1" hangingPunct="1">
                <a:defRPr/>
              </a:pPr>
              <a:t>‹#›</a:t>
            </a:fld>
            <a:endParaRPr lang="en-GB" altLang="en-US" sz="1050" b="1">
              <a:solidFill>
                <a:srgbClr val="FFFFFF"/>
              </a:solidFill>
            </a:endParaRPr>
          </a:p>
        </p:txBody>
      </p:sp>
      <p:sp>
        <p:nvSpPr>
          <p:cNvPr id="7" name="Title 1"/>
          <p:cNvSpPr>
            <a:spLocks noGrp="1"/>
          </p:cNvSpPr>
          <p:nvPr>
            <p:ph type="title"/>
          </p:nvPr>
        </p:nvSpPr>
        <p:spPr>
          <a:xfrm>
            <a:off x="297061" y="595314"/>
            <a:ext cx="3132534" cy="2047875"/>
          </a:xfrm>
        </p:spPr>
        <p:txBody>
          <a:bodyPr anchor="b" anchorCtr="0"/>
          <a:lstStyle>
            <a:lvl1pPr algn="l">
              <a:defRPr sz="1500" b="0" cap="all"/>
            </a:lvl1pPr>
          </a:lstStyle>
          <a:p>
            <a:r>
              <a:rPr lang="en-US"/>
              <a:t>Click to edit Master title style</a:t>
            </a:r>
            <a:endParaRPr lang="en-US" dirty="0"/>
          </a:p>
        </p:txBody>
      </p:sp>
      <p:sp>
        <p:nvSpPr>
          <p:cNvPr id="8" name="Text Placeholder 2"/>
          <p:cNvSpPr>
            <a:spLocks noGrp="1"/>
          </p:cNvSpPr>
          <p:nvPr>
            <p:ph type="body" idx="1"/>
          </p:nvPr>
        </p:nvSpPr>
        <p:spPr>
          <a:xfrm>
            <a:off x="289621" y="2643189"/>
            <a:ext cx="3132533" cy="2016125"/>
          </a:xfrm>
        </p:spPr>
        <p:txBody>
          <a:bodyPr/>
          <a:lstStyle>
            <a:lvl1pPr marL="0" indent="0">
              <a:buNone/>
              <a:defRPr sz="150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1" name="Picture Placeholder 17"/>
          <p:cNvSpPr>
            <a:spLocks noGrp="1"/>
          </p:cNvSpPr>
          <p:nvPr>
            <p:ph type="pic" sz="quarter" idx="15"/>
          </p:nvPr>
        </p:nvSpPr>
        <p:spPr>
          <a:xfrm>
            <a:off x="3585574" y="1452042"/>
            <a:ext cx="2975961" cy="2382293"/>
          </a:xfrm>
        </p:spPr>
        <p:txBody>
          <a:bodyPr rtlCol="0">
            <a:normAutofit/>
          </a:bodyPr>
          <a:lstStyle/>
          <a:p>
            <a:pPr lvl="0"/>
            <a:r>
              <a:rPr lang="en-US" noProof="0"/>
              <a:t>Click icon to add picture</a:t>
            </a:r>
            <a:endParaRPr lang="en-GB" noProof="0"/>
          </a:p>
        </p:txBody>
      </p:sp>
      <p:sp>
        <p:nvSpPr>
          <p:cNvPr id="10" name="Footer Placeholder 5">
            <a:extLst>
              <a:ext uri="{FF2B5EF4-FFF2-40B4-BE49-F238E27FC236}">
                <a16:creationId xmlns:a16="http://schemas.microsoft.com/office/drawing/2014/main" id="{BC5D1F64-D415-4C67-996C-8395471A5F34}"/>
              </a:ext>
            </a:extLst>
          </p:cNvPr>
          <p:cNvSpPr>
            <a:spLocks noGrp="1"/>
          </p:cNvSpPr>
          <p:nvPr>
            <p:ph type="ftr" sz="quarter" idx="16"/>
          </p:nvPr>
        </p:nvSpPr>
        <p:spPr/>
        <p:txBody>
          <a:bodyPr/>
          <a:lstStyle>
            <a:lvl1pPr>
              <a:defRPr>
                <a:solidFill>
                  <a:schemeClr val="tx1"/>
                </a:solidFill>
              </a:defRPr>
            </a:lvl1pPr>
          </a:lstStyle>
          <a:p>
            <a:pPr>
              <a:defRPr/>
            </a:pPr>
            <a:endParaRPr lang="en-GB" altLang="en-US"/>
          </a:p>
        </p:txBody>
      </p:sp>
      <p:pic>
        <p:nvPicPr>
          <p:cNvPr id="3" name="Picture 12">
            <a:extLst>
              <a:ext uri="{FF2B5EF4-FFF2-40B4-BE49-F238E27FC236}">
                <a16:creationId xmlns:a16="http://schemas.microsoft.com/office/drawing/2014/main" id="{8C235303-C8F1-8503-5B17-25AB62E14AA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6632" y="4876007"/>
            <a:ext cx="1296144" cy="15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59AE265-3585-B916-9EAC-C8F28283FCEE}"/>
              </a:ext>
            </a:extLst>
          </p:cNvPr>
          <p:cNvSpPr/>
          <p:nvPr userDrawn="1"/>
        </p:nvSpPr>
        <p:spPr>
          <a:xfrm>
            <a:off x="4906566" y="4887914"/>
            <a:ext cx="1906810" cy="153226"/>
          </a:xfrm>
          <a:prstGeom prst="rect">
            <a:avLst/>
          </a:prstGeom>
          <a:solidFill>
            <a:srgbClr val="111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A80C7BA-1CEC-E96A-7AB4-D6BAE93982AA}"/>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latin typeface="华文宋体" panose="02010600040101010101" pitchFamily="2" charset="-122"/>
                <a:ea typeface="华文宋体" panose="02010600040101010101" pitchFamily="2" charset="-122"/>
              </a:rPr>
              <a:t>后疫情时期矿业项目机遇与风险分享会</a:t>
            </a:r>
            <a:endParaRPr lang="en-US" sz="1200" dirty="0">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17204255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f Contents">
    <p:spTree>
      <p:nvGrpSpPr>
        <p:cNvPr id="1" name=""/>
        <p:cNvGrpSpPr/>
        <p:nvPr/>
      </p:nvGrpSpPr>
      <p:grpSpPr>
        <a:xfrm>
          <a:off x="0" y="0"/>
          <a:ext cx="0" cy="0"/>
          <a:chOff x="0" y="0"/>
          <a:chExt cx="0" cy="0"/>
        </a:xfrm>
      </p:grpSpPr>
      <p:sp>
        <p:nvSpPr>
          <p:cNvPr id="6"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8" name="Text Placeholder 7"/>
          <p:cNvSpPr>
            <a:spLocks noGrp="1"/>
          </p:cNvSpPr>
          <p:nvPr>
            <p:ph type="body" sz="quarter" idx="12"/>
          </p:nvPr>
        </p:nvSpPr>
        <p:spPr>
          <a:xfrm>
            <a:off x="296467" y="582613"/>
            <a:ext cx="2970608"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3"/>
          </p:nvPr>
        </p:nvSpPr>
        <p:spPr>
          <a:xfrm>
            <a:off x="3590925" y="582613"/>
            <a:ext cx="2970609"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8">
            <a:extLst>
              <a:ext uri="{FF2B5EF4-FFF2-40B4-BE49-F238E27FC236}">
                <a16:creationId xmlns:a16="http://schemas.microsoft.com/office/drawing/2014/main" id="{02AA527B-B2CC-470B-AB1E-CD7045ADA28A}"/>
              </a:ext>
            </a:extLst>
          </p:cNvPr>
          <p:cNvSpPr>
            <a:spLocks noGrp="1"/>
          </p:cNvSpPr>
          <p:nvPr>
            <p:ph type="ftr" sz="quarter" idx="14"/>
          </p:nvPr>
        </p:nvSpPr>
        <p:spPr/>
        <p:txBody>
          <a:bodyPr/>
          <a:lstStyle>
            <a:lvl1pPr>
              <a:defRPr/>
            </a:lvl1pPr>
          </a:lstStyle>
          <a:p>
            <a:pPr>
              <a:defRPr/>
            </a:pPr>
            <a:endParaRPr lang="en-GB" altLang="en-US"/>
          </a:p>
        </p:txBody>
      </p:sp>
      <p:pic>
        <p:nvPicPr>
          <p:cNvPr id="11" name="Picture 10" descr="A picture containing text, clipart&#10;&#10;Description automatically generated">
            <a:extLst>
              <a:ext uri="{FF2B5EF4-FFF2-40B4-BE49-F238E27FC236}">
                <a16:creationId xmlns:a16="http://schemas.microsoft.com/office/drawing/2014/main" id="{0ECD83CD-BB3A-0223-A420-1A4BDAB7B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14" name="图片 1">
            <a:extLst>
              <a:ext uri="{FF2B5EF4-FFF2-40B4-BE49-F238E27FC236}">
                <a16:creationId xmlns:a16="http://schemas.microsoft.com/office/drawing/2014/main" id="{BC3FCD1E-D5A5-FA20-31E3-14D9119883E2}"/>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2" name="TextBox 1">
            <a:extLst>
              <a:ext uri="{FF2B5EF4-FFF2-40B4-BE49-F238E27FC236}">
                <a16:creationId xmlns:a16="http://schemas.microsoft.com/office/drawing/2014/main" id="{23D7FC7A-1822-1ABD-C5E6-4413C1D784AC}"/>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278199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x Text">
    <p:spTree>
      <p:nvGrpSpPr>
        <p:cNvPr id="1" name=""/>
        <p:cNvGrpSpPr/>
        <p:nvPr/>
      </p:nvGrpSpPr>
      <p:grpSpPr>
        <a:xfrm>
          <a:off x="0" y="0"/>
          <a:ext cx="0" cy="0"/>
          <a:chOff x="0" y="0"/>
          <a:chExt cx="0" cy="0"/>
        </a:xfrm>
      </p:grpSpPr>
      <p:sp>
        <p:nvSpPr>
          <p:cNvPr id="2" name="Title 1"/>
          <p:cNvSpPr>
            <a:spLocks noGrp="1"/>
          </p:cNvSpPr>
          <p:nvPr>
            <p:ph type="title"/>
          </p:nvPr>
        </p:nvSpPr>
        <p:spPr>
          <a:xfrm>
            <a:off x="219738" y="1"/>
            <a:ext cx="6265069" cy="411163"/>
          </a:xfrm>
        </p:spPr>
        <p:txBody>
          <a:bodyPr/>
          <a:lstStyle>
            <a:lvl1pPr>
              <a:defRPr>
                <a:solidFill>
                  <a:schemeClr val="tx2"/>
                </a:solidFill>
              </a:defRPr>
            </a:lvl1pPr>
          </a:lstStyle>
          <a:p>
            <a:r>
              <a:rPr lang="en-US"/>
              <a:t>Click to edit Master title style</a:t>
            </a:r>
            <a:endParaRPr lang="en-US" dirty="0"/>
          </a:p>
        </p:txBody>
      </p:sp>
      <p:sp>
        <p:nvSpPr>
          <p:cNvPr id="17" name="Text Placeholder 16"/>
          <p:cNvSpPr>
            <a:spLocks noGrp="1"/>
          </p:cNvSpPr>
          <p:nvPr>
            <p:ph type="body" sz="quarter" idx="14"/>
          </p:nvPr>
        </p:nvSpPr>
        <p:spPr>
          <a:xfrm>
            <a:off x="296467" y="582613"/>
            <a:ext cx="2970608"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p:cNvSpPr>
            <a:spLocks noGrp="1"/>
          </p:cNvSpPr>
          <p:nvPr>
            <p:ph type="body" sz="quarter" idx="15"/>
          </p:nvPr>
        </p:nvSpPr>
        <p:spPr>
          <a:xfrm>
            <a:off x="3590925" y="582613"/>
            <a:ext cx="297061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7">
            <a:extLst>
              <a:ext uri="{FF2B5EF4-FFF2-40B4-BE49-F238E27FC236}">
                <a16:creationId xmlns:a16="http://schemas.microsoft.com/office/drawing/2014/main" id="{DD0A44DD-1E64-46B3-97A3-40E278DE651F}"/>
              </a:ext>
            </a:extLst>
          </p:cNvPr>
          <p:cNvSpPr>
            <a:spLocks noGrp="1"/>
          </p:cNvSpPr>
          <p:nvPr>
            <p:ph type="ftr" sz="quarter" idx="16"/>
          </p:nvPr>
        </p:nvSpPr>
        <p:spPr/>
        <p:txBody>
          <a:bodyPr/>
          <a:lstStyle>
            <a:lvl1pPr>
              <a:defRPr/>
            </a:lvl1pPr>
          </a:lstStyle>
          <a:p>
            <a:pPr>
              <a:defRPr/>
            </a:pPr>
            <a:endParaRPr lang="en-GB" altLang="en-US"/>
          </a:p>
        </p:txBody>
      </p:sp>
      <p:pic>
        <p:nvPicPr>
          <p:cNvPr id="4" name="Picture 3" descr="A picture containing text, clipart&#10;&#10;Description automatically generated">
            <a:extLst>
              <a:ext uri="{FF2B5EF4-FFF2-40B4-BE49-F238E27FC236}">
                <a16:creationId xmlns:a16="http://schemas.microsoft.com/office/drawing/2014/main" id="{ECF2A7C9-3859-E252-9B65-CD9B094E7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9" name="图片 1">
            <a:extLst>
              <a:ext uri="{FF2B5EF4-FFF2-40B4-BE49-F238E27FC236}">
                <a16:creationId xmlns:a16="http://schemas.microsoft.com/office/drawing/2014/main" id="{57401CCA-26D0-03AC-1D2B-F689D7F9F3F4}"/>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AFE9A4CF-9304-1D2D-62A2-942D052D9BF0}"/>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152663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x Text &amp; Titles">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marL="0" indent="0">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6467" y="582614"/>
            <a:ext cx="2970609" cy="425053"/>
          </a:xfrm>
        </p:spPr>
        <p:txBody>
          <a:bodyPr>
            <a:noAutofit/>
          </a:bodyPr>
          <a:lstStyle>
            <a:lvl1pPr marL="0" indent="0" algn="ctr">
              <a:buNone/>
              <a:defRPr sz="9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3586555" y="586835"/>
            <a:ext cx="2970610" cy="425053"/>
          </a:xfrm>
        </p:spPr>
        <p:txBody>
          <a:bodyPr>
            <a:noAutofit/>
          </a:bodyPr>
          <a:lstStyle>
            <a:lvl1pPr marL="0" indent="0" algn="ctr">
              <a:buNone/>
              <a:defRPr sz="9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10"/>
          <p:cNvSpPr>
            <a:spLocks noGrp="1"/>
          </p:cNvSpPr>
          <p:nvPr>
            <p:ph type="body" sz="quarter" idx="13"/>
          </p:nvPr>
        </p:nvSpPr>
        <p:spPr>
          <a:xfrm>
            <a:off x="296467" y="1131889"/>
            <a:ext cx="2970609"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p:nvPr>
        </p:nvSpPr>
        <p:spPr>
          <a:xfrm>
            <a:off x="3590925" y="1131889"/>
            <a:ext cx="2970610"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11">
            <a:extLst>
              <a:ext uri="{FF2B5EF4-FFF2-40B4-BE49-F238E27FC236}">
                <a16:creationId xmlns:a16="http://schemas.microsoft.com/office/drawing/2014/main" id="{531114CB-454A-4506-B453-945AF980F74C}"/>
              </a:ext>
            </a:extLst>
          </p:cNvPr>
          <p:cNvSpPr>
            <a:spLocks noGrp="1"/>
          </p:cNvSpPr>
          <p:nvPr>
            <p:ph type="ftr" sz="quarter" idx="15"/>
          </p:nvPr>
        </p:nvSpPr>
        <p:spPr/>
        <p:txBody>
          <a:bodyPr/>
          <a:lstStyle>
            <a:lvl1pPr>
              <a:defRPr/>
            </a:lvl1pPr>
          </a:lstStyle>
          <a:p>
            <a:pPr>
              <a:defRPr/>
            </a:pPr>
            <a:endParaRPr lang="en-GB" altLang="en-US" dirty="0"/>
          </a:p>
        </p:txBody>
      </p:sp>
      <p:pic>
        <p:nvPicPr>
          <p:cNvPr id="6" name="Picture 5" descr="A picture containing text, clipart&#10;&#10;Description automatically generated">
            <a:extLst>
              <a:ext uri="{FF2B5EF4-FFF2-40B4-BE49-F238E27FC236}">
                <a16:creationId xmlns:a16="http://schemas.microsoft.com/office/drawing/2014/main" id="{61E3808B-261F-1570-1D17-5500F0E98D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9" name="图片 1">
            <a:extLst>
              <a:ext uri="{FF2B5EF4-FFF2-40B4-BE49-F238E27FC236}">
                <a16:creationId xmlns:a16="http://schemas.microsoft.com/office/drawing/2014/main" id="{FED6D595-76DE-FD9A-4AB9-A81CA65D3E77}"/>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4" name="TextBox 3">
            <a:extLst>
              <a:ext uri="{FF2B5EF4-FFF2-40B4-BE49-F238E27FC236}">
                <a16:creationId xmlns:a16="http://schemas.microsoft.com/office/drawing/2014/main" id="{27894654-6B9F-82E4-7010-4BD2E0EF603B}"/>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236436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x Content &amp; Titles">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3590925" y="582613"/>
            <a:ext cx="2970610" cy="457452"/>
          </a:xfrm>
        </p:spPr>
        <p:txBody>
          <a:bodyPr>
            <a:noAutofit/>
          </a:bodyPr>
          <a:lstStyle>
            <a:lvl1pPr marL="0" indent="0" algn="ctr">
              <a:buNone/>
              <a:defRPr sz="9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Text Placeholder 4"/>
          <p:cNvSpPr>
            <a:spLocks noGrp="1"/>
          </p:cNvSpPr>
          <p:nvPr>
            <p:ph type="body" sz="quarter" idx="12"/>
          </p:nvPr>
        </p:nvSpPr>
        <p:spPr>
          <a:xfrm>
            <a:off x="296466" y="582614"/>
            <a:ext cx="2970609" cy="458617"/>
          </a:xfrm>
        </p:spPr>
        <p:txBody>
          <a:bodyPr>
            <a:noAutofit/>
          </a:bodyPr>
          <a:lstStyle>
            <a:lvl1pPr marL="0" indent="0" algn="ctr">
              <a:buNone/>
              <a:defRPr sz="9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7"/>
          <p:cNvSpPr>
            <a:spLocks noGrp="1"/>
          </p:cNvSpPr>
          <p:nvPr>
            <p:ph type="body" sz="quarter" idx="15"/>
          </p:nvPr>
        </p:nvSpPr>
        <p:spPr>
          <a:xfrm>
            <a:off x="296467" y="1131889"/>
            <a:ext cx="2970609"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p:cNvSpPr>
            <a:spLocks noGrp="1"/>
          </p:cNvSpPr>
          <p:nvPr>
            <p:ph type="body" sz="quarter" idx="16"/>
          </p:nvPr>
        </p:nvSpPr>
        <p:spPr>
          <a:xfrm>
            <a:off x="3590925" y="1131889"/>
            <a:ext cx="2970610"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22678E4E-E1E2-4E9F-A59D-EBBD86A33FF2}"/>
              </a:ext>
            </a:extLst>
          </p:cNvPr>
          <p:cNvSpPr>
            <a:spLocks noGrp="1"/>
          </p:cNvSpPr>
          <p:nvPr>
            <p:ph type="ftr" sz="quarter" idx="17"/>
          </p:nvPr>
        </p:nvSpPr>
        <p:spPr/>
        <p:txBody>
          <a:bodyPr/>
          <a:lstStyle>
            <a:lvl1pPr>
              <a:defRPr/>
            </a:lvl1pPr>
          </a:lstStyle>
          <a:p>
            <a:pPr>
              <a:defRPr/>
            </a:pPr>
            <a:endParaRPr lang="en-GB" altLang="en-US"/>
          </a:p>
        </p:txBody>
      </p:sp>
      <p:pic>
        <p:nvPicPr>
          <p:cNvPr id="4" name="Picture 3" descr="A picture containing text, clipart&#10;&#10;Description automatically generated">
            <a:extLst>
              <a:ext uri="{FF2B5EF4-FFF2-40B4-BE49-F238E27FC236}">
                <a16:creationId xmlns:a16="http://schemas.microsoft.com/office/drawing/2014/main" id="{D05FBC01-944B-292B-17FB-D3D87FA8F2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6" name="图片 1">
            <a:extLst>
              <a:ext uri="{FF2B5EF4-FFF2-40B4-BE49-F238E27FC236}">
                <a16:creationId xmlns:a16="http://schemas.microsoft.com/office/drawing/2014/main" id="{954A26CA-8D93-E6A4-F15E-E7B0E8AE0E10}"/>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C2F5B559-57C2-6121-3770-E49E41699016}"/>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326717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Content &amp; Title">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69" cy="411163"/>
          </a:xfrm>
        </p:spPr>
        <p:txBody>
          <a:bodyPr/>
          <a:lstStyle>
            <a:lvl1pPr>
              <a:defRPr>
                <a:solidFill>
                  <a:schemeClr val="tx2"/>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3590925" y="582614"/>
            <a:ext cx="2970610" cy="466725"/>
          </a:xfrm>
        </p:spPr>
        <p:txBody>
          <a:bodyPr>
            <a:noAutofit/>
          </a:bodyPr>
          <a:lstStyle>
            <a:lvl1pPr marL="0" indent="0" algn="ctr">
              <a:buNone/>
              <a:defRPr sz="9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2"/>
          <p:cNvSpPr>
            <a:spLocks noGrp="1"/>
          </p:cNvSpPr>
          <p:nvPr>
            <p:ph type="body" idx="1"/>
          </p:nvPr>
        </p:nvSpPr>
        <p:spPr>
          <a:xfrm>
            <a:off x="296466" y="582614"/>
            <a:ext cx="2970610" cy="4076701"/>
          </a:xfrm>
        </p:spPr>
        <p:txBody>
          <a:bodyPr>
            <a:noAutofit/>
          </a:bodyPr>
          <a:lstStyle>
            <a:lvl1pPr marL="0" indent="0" algn="l">
              <a:buNone/>
              <a:defRPr sz="9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13"/>
          </p:nvPr>
        </p:nvSpPr>
        <p:spPr>
          <a:xfrm>
            <a:off x="3591018" y="1131889"/>
            <a:ext cx="2970610" cy="352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1E24C57D-353A-4FF0-A26F-1ECE049DCC4D}"/>
              </a:ext>
            </a:extLst>
          </p:cNvPr>
          <p:cNvSpPr>
            <a:spLocks noGrp="1"/>
          </p:cNvSpPr>
          <p:nvPr>
            <p:ph type="ftr" sz="quarter" idx="14"/>
          </p:nvPr>
        </p:nvSpPr>
        <p:spPr/>
        <p:txBody>
          <a:bodyPr/>
          <a:lstStyle>
            <a:lvl1pPr>
              <a:defRPr/>
            </a:lvl1pPr>
          </a:lstStyle>
          <a:p>
            <a:pPr>
              <a:defRPr/>
            </a:pPr>
            <a:endParaRPr lang="en-GB" altLang="en-US"/>
          </a:p>
        </p:txBody>
      </p:sp>
      <p:pic>
        <p:nvPicPr>
          <p:cNvPr id="4" name="Picture 3" descr="A picture containing text, clipart&#10;&#10;Description automatically generated">
            <a:extLst>
              <a:ext uri="{FF2B5EF4-FFF2-40B4-BE49-F238E27FC236}">
                <a16:creationId xmlns:a16="http://schemas.microsoft.com/office/drawing/2014/main" id="{0C490A04-6D47-ED64-25C9-79C727D58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9" name="图片 1">
            <a:extLst>
              <a:ext uri="{FF2B5EF4-FFF2-40B4-BE49-F238E27FC236}">
                <a16:creationId xmlns:a16="http://schemas.microsoft.com/office/drawing/2014/main" id="{A39F91BB-B002-B85B-6721-00012318923A}"/>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6976DE45-FEFE-E1F0-F7F4-8634AE4771F1}"/>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400140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mg &amp; Title &amp; Desc">
    <p:spTree>
      <p:nvGrpSpPr>
        <p:cNvPr id="1" name=""/>
        <p:cNvGrpSpPr/>
        <p:nvPr/>
      </p:nvGrpSpPr>
      <p:grpSpPr>
        <a:xfrm>
          <a:off x="0" y="0"/>
          <a:ext cx="0" cy="0"/>
          <a:chOff x="0" y="0"/>
          <a:chExt cx="0" cy="0"/>
        </a:xfrm>
      </p:grpSpPr>
      <p:sp>
        <p:nvSpPr>
          <p:cNvPr id="2" name="Title 1"/>
          <p:cNvSpPr>
            <a:spLocks noGrp="1"/>
          </p:cNvSpPr>
          <p:nvPr>
            <p:ph type="title"/>
          </p:nvPr>
        </p:nvSpPr>
        <p:spPr>
          <a:xfrm>
            <a:off x="220267" y="1"/>
            <a:ext cx="6233070" cy="411163"/>
          </a:xfrm>
        </p:spPr>
        <p:txBody>
          <a:bodyPr/>
          <a:lstStyle>
            <a:lvl1pPr>
              <a:defRPr>
                <a:solidFill>
                  <a:schemeClr val="tx2"/>
                </a:solidFill>
              </a:defRPr>
            </a:lvl1pPr>
          </a:lstStyle>
          <a:p>
            <a:r>
              <a:rPr lang="en-US"/>
              <a:t>Click to edit Master title style</a:t>
            </a:r>
            <a:endParaRPr lang="en-US" dirty="0"/>
          </a:p>
        </p:txBody>
      </p:sp>
      <p:sp>
        <p:nvSpPr>
          <p:cNvPr id="5" name="Text Placeholder 4"/>
          <p:cNvSpPr>
            <a:spLocks noGrp="1"/>
          </p:cNvSpPr>
          <p:nvPr>
            <p:ph type="body" sz="quarter" idx="3"/>
          </p:nvPr>
        </p:nvSpPr>
        <p:spPr>
          <a:xfrm>
            <a:off x="3590925" y="4083919"/>
            <a:ext cx="2970610" cy="575395"/>
          </a:xfrm>
        </p:spPr>
        <p:txBody>
          <a:bodyPr>
            <a:noAutofit/>
          </a:bodyPr>
          <a:lstStyle>
            <a:lvl1pPr marL="0" indent="0" algn="l">
              <a:buNone/>
              <a:defRPr sz="675"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2"/>
          <p:cNvSpPr>
            <a:spLocks noGrp="1"/>
          </p:cNvSpPr>
          <p:nvPr>
            <p:ph type="body" idx="1"/>
          </p:nvPr>
        </p:nvSpPr>
        <p:spPr>
          <a:xfrm>
            <a:off x="296467" y="582614"/>
            <a:ext cx="2970609" cy="4076700"/>
          </a:xfrm>
        </p:spPr>
        <p:txBody>
          <a:bodyPr>
            <a:noAutofit/>
          </a:bodyPr>
          <a:lstStyle>
            <a:lvl1pPr marL="0" indent="0" algn="l">
              <a:buNone/>
              <a:defRPr sz="9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Text Placeholder 4"/>
          <p:cNvSpPr>
            <a:spLocks noGrp="1"/>
          </p:cNvSpPr>
          <p:nvPr>
            <p:ph type="body" sz="quarter" idx="12"/>
          </p:nvPr>
        </p:nvSpPr>
        <p:spPr>
          <a:xfrm>
            <a:off x="3590925" y="582613"/>
            <a:ext cx="2970610" cy="692993"/>
          </a:xfrm>
        </p:spPr>
        <p:txBody>
          <a:bodyPr>
            <a:noAutofit/>
          </a:bodyPr>
          <a:lstStyle>
            <a:lvl1pPr marL="0" indent="0" algn="ctr">
              <a:buNone/>
              <a:defRPr sz="900" b="1"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9" name="Picture Placeholder 8"/>
          <p:cNvSpPr>
            <a:spLocks noGrp="1"/>
          </p:cNvSpPr>
          <p:nvPr>
            <p:ph type="pic" sz="quarter" idx="13"/>
          </p:nvPr>
        </p:nvSpPr>
        <p:spPr>
          <a:xfrm>
            <a:off x="3589793" y="1419225"/>
            <a:ext cx="2970610" cy="2534336"/>
          </a:xfrm>
        </p:spPr>
        <p:txBody>
          <a:bodyPr rtlCol="0">
            <a:normAutofit/>
          </a:bodyPr>
          <a:lstStyle/>
          <a:p>
            <a:pPr lvl="0"/>
            <a:r>
              <a:rPr lang="en-US" noProof="0"/>
              <a:t>Click icon to add picture</a:t>
            </a:r>
            <a:endParaRPr lang="en-GB" noProof="0"/>
          </a:p>
        </p:txBody>
      </p:sp>
      <p:sp>
        <p:nvSpPr>
          <p:cNvPr id="8" name="Footer Placeholder 3">
            <a:extLst>
              <a:ext uri="{FF2B5EF4-FFF2-40B4-BE49-F238E27FC236}">
                <a16:creationId xmlns:a16="http://schemas.microsoft.com/office/drawing/2014/main" id="{7295AE5A-FDC2-4552-9099-A8317870CD7E}"/>
              </a:ext>
            </a:extLst>
          </p:cNvPr>
          <p:cNvSpPr>
            <a:spLocks noGrp="1"/>
          </p:cNvSpPr>
          <p:nvPr>
            <p:ph type="ftr" sz="quarter" idx="14"/>
          </p:nvPr>
        </p:nvSpPr>
        <p:spPr/>
        <p:txBody>
          <a:bodyPr/>
          <a:lstStyle>
            <a:lvl1pPr>
              <a:defRPr/>
            </a:lvl1pPr>
          </a:lstStyle>
          <a:p>
            <a:pPr>
              <a:defRPr/>
            </a:pPr>
            <a:endParaRPr lang="en-GB" altLang="en-US"/>
          </a:p>
        </p:txBody>
      </p:sp>
      <p:pic>
        <p:nvPicPr>
          <p:cNvPr id="4" name="Picture 3" descr="A picture containing text, clipart&#10;&#10;Description automatically generated">
            <a:extLst>
              <a:ext uri="{FF2B5EF4-FFF2-40B4-BE49-F238E27FC236}">
                <a16:creationId xmlns:a16="http://schemas.microsoft.com/office/drawing/2014/main" id="{DE5508C9-2F82-295F-3354-5A8B46D2F2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632" y="4876006"/>
            <a:ext cx="1296144" cy="147507"/>
          </a:xfrm>
          <a:prstGeom prst="rect">
            <a:avLst/>
          </a:prstGeom>
        </p:spPr>
      </p:pic>
      <p:pic>
        <p:nvPicPr>
          <p:cNvPr id="6" name="图片 1">
            <a:extLst>
              <a:ext uri="{FF2B5EF4-FFF2-40B4-BE49-F238E27FC236}">
                <a16:creationId xmlns:a16="http://schemas.microsoft.com/office/drawing/2014/main" id="{02487277-FA87-4294-0593-6FEC0E86B80C}"/>
              </a:ext>
            </a:extLst>
          </p:cNvPr>
          <p:cNvPicPr>
            <a:picLocks noChangeAspect="1"/>
          </p:cNvPicPr>
          <p:nvPr userDrawn="1"/>
        </p:nvPicPr>
        <p:blipFill>
          <a:blip r:embed="rId3"/>
          <a:stretch>
            <a:fillRect/>
          </a:stretch>
        </p:blipFill>
        <p:spPr>
          <a:xfrm>
            <a:off x="4909337" y="4876006"/>
            <a:ext cx="1948663" cy="148579"/>
          </a:xfrm>
          <a:prstGeom prst="rect">
            <a:avLst/>
          </a:prstGeom>
        </p:spPr>
      </p:pic>
      <p:sp>
        <p:nvSpPr>
          <p:cNvPr id="3" name="TextBox 2">
            <a:extLst>
              <a:ext uri="{FF2B5EF4-FFF2-40B4-BE49-F238E27FC236}">
                <a16:creationId xmlns:a16="http://schemas.microsoft.com/office/drawing/2014/main" id="{7CE07CEB-239D-9E93-ADF8-9DB5062CDD7B}"/>
              </a:ext>
            </a:extLst>
          </p:cNvPr>
          <p:cNvSpPr txBox="1"/>
          <p:nvPr userDrawn="1"/>
        </p:nvSpPr>
        <p:spPr>
          <a:xfrm>
            <a:off x="4053439" y="4849813"/>
            <a:ext cx="2975961" cy="274638"/>
          </a:xfrm>
          <a:prstGeom prst="rect">
            <a:avLst/>
          </a:prstGeom>
          <a:noFill/>
        </p:spPr>
        <p:txBody>
          <a:bodyPr wrap="square" rtlCol="0">
            <a:spAutoFit/>
          </a:bodyPr>
          <a:lstStyle/>
          <a:p>
            <a:r>
              <a:rPr lang="zh-CN" altLang="en-US" sz="1200" dirty="0">
                <a:solidFill>
                  <a:schemeClr val="bg1"/>
                </a:solidFill>
                <a:latin typeface="华文宋体" panose="02010600040101010101" pitchFamily="2" charset="-122"/>
                <a:ea typeface="华文宋体" panose="02010600040101010101" pitchFamily="2" charset="-122"/>
              </a:rPr>
              <a:t>后疫情时期矿业项目机遇与风险分享会</a:t>
            </a:r>
            <a:endParaRPr lang="en-US" sz="1200" dirty="0">
              <a:solidFill>
                <a:schemeClr val="bg1"/>
              </a:solidFill>
              <a:latin typeface="华文宋体" panose="02010600040101010101" pitchFamily="2" charset="-122"/>
              <a:ea typeface="华文宋体" panose="02010600040101010101" pitchFamily="2" charset="-122"/>
            </a:endParaRPr>
          </a:p>
        </p:txBody>
      </p:sp>
    </p:spTree>
    <p:extLst>
      <p:ext uri="{BB962C8B-B14F-4D97-AF65-F5344CB8AC3E}">
        <p14:creationId xmlns:p14="http://schemas.microsoft.com/office/powerpoint/2010/main" val="284662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 name="Snip Single Corner Rectangle 9">
            <a:extLst>
              <a:ext uri="{FF2B5EF4-FFF2-40B4-BE49-F238E27FC236}">
                <a16:creationId xmlns:a16="http://schemas.microsoft.com/office/drawing/2014/main" id="{0A2BAFA4-2098-4598-8CF1-BBA56BB7B508}"/>
              </a:ext>
            </a:extLst>
          </p:cNvPr>
          <p:cNvSpPr/>
          <p:nvPr/>
        </p:nvSpPr>
        <p:spPr>
          <a:xfrm rot="5400000" flipV="1">
            <a:off x="6412707" y="70248"/>
            <a:ext cx="519113" cy="378619"/>
          </a:xfrm>
          <a:prstGeom prst="snip1Rect">
            <a:avLst>
              <a:gd name="adj" fmla="val 20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Rectangle 4">
            <a:extLst>
              <a:ext uri="{FF2B5EF4-FFF2-40B4-BE49-F238E27FC236}">
                <a16:creationId xmlns:a16="http://schemas.microsoft.com/office/drawing/2014/main" id="{CDD1983D-322C-4076-B321-FCB528AA23C4}"/>
              </a:ext>
            </a:extLst>
          </p:cNvPr>
          <p:cNvSpPr/>
          <p:nvPr/>
        </p:nvSpPr>
        <p:spPr>
          <a:xfrm>
            <a:off x="0" y="1"/>
            <a:ext cx="6482954" cy="411163"/>
          </a:xfrm>
          <a:prstGeom prst="rect">
            <a:avLst/>
          </a:prstGeom>
          <a:solidFill>
            <a:schemeClr val="bg2">
              <a:lumMod val="85000"/>
            </a:schemeClr>
          </a:solidFill>
          <a:ln w="6" cap="flat">
            <a:noFill/>
            <a:prstDash val="solid"/>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a:p>
        </p:txBody>
      </p:sp>
      <p:sp>
        <p:nvSpPr>
          <p:cNvPr id="26" name="Freeform 15">
            <a:extLst>
              <a:ext uri="{FF2B5EF4-FFF2-40B4-BE49-F238E27FC236}">
                <a16:creationId xmlns:a16="http://schemas.microsoft.com/office/drawing/2014/main" id="{565CACCD-6D57-4A83-81E4-38CDA4A37A5B}"/>
              </a:ext>
            </a:extLst>
          </p:cNvPr>
          <p:cNvSpPr>
            <a:spLocks/>
          </p:cNvSpPr>
          <p:nvPr/>
        </p:nvSpPr>
        <p:spPr bwMode="auto">
          <a:xfrm>
            <a:off x="1428750" y="4819650"/>
            <a:ext cx="5430441" cy="331788"/>
          </a:xfrm>
          <a:custGeom>
            <a:avLst/>
            <a:gdLst>
              <a:gd name="T0" fmla="*/ 3510 w 3510"/>
              <a:gd name="T1" fmla="*/ 209 h 209"/>
              <a:gd name="T2" fmla="*/ 3510 w 3510"/>
              <a:gd name="T3" fmla="*/ 0 h 209"/>
              <a:gd name="T4" fmla="*/ 131 w 3510"/>
              <a:gd name="T5" fmla="*/ 0 h 209"/>
              <a:gd name="T6" fmla="*/ 0 w 3510"/>
              <a:gd name="T7" fmla="*/ 209 h 209"/>
              <a:gd name="T8" fmla="*/ 3510 w 3510"/>
              <a:gd name="T9" fmla="*/ 209 h 209"/>
            </a:gdLst>
            <a:ahLst/>
            <a:cxnLst>
              <a:cxn ang="0">
                <a:pos x="T0" y="T1"/>
              </a:cxn>
              <a:cxn ang="0">
                <a:pos x="T2" y="T3"/>
              </a:cxn>
              <a:cxn ang="0">
                <a:pos x="T4" y="T5"/>
              </a:cxn>
              <a:cxn ang="0">
                <a:pos x="T6" y="T7"/>
              </a:cxn>
              <a:cxn ang="0">
                <a:pos x="T8" y="T9"/>
              </a:cxn>
            </a:cxnLst>
            <a:rect l="0" t="0" r="r" b="b"/>
            <a:pathLst>
              <a:path w="3510" h="209">
                <a:moveTo>
                  <a:pt x="3510" y="209"/>
                </a:moveTo>
                <a:lnTo>
                  <a:pt x="3510" y="0"/>
                </a:lnTo>
                <a:lnTo>
                  <a:pt x="131" y="0"/>
                </a:lnTo>
                <a:lnTo>
                  <a:pt x="0" y="209"/>
                </a:lnTo>
                <a:lnTo>
                  <a:pt x="3510" y="209"/>
                </a:lnTo>
                <a:close/>
              </a:path>
            </a:pathLst>
          </a:custGeom>
          <a:solidFill>
            <a:schemeClr val="bg1">
              <a:lumMod val="50000"/>
            </a:schemeClr>
          </a:solidFill>
          <a:ln w="6" cap="flat">
            <a:noFill/>
            <a:prstDash val="solid"/>
            <a:miter lim="800000"/>
            <a:headEnd/>
            <a:tailEnd/>
          </a:ln>
        </p:spPr>
        <p:txBody>
          <a:bodyPr/>
          <a:lstStyle/>
          <a:p>
            <a:pPr eaLnBrk="1" fontAlgn="auto" hangingPunct="1">
              <a:spcBef>
                <a:spcPts val="0"/>
              </a:spcBef>
              <a:spcAft>
                <a:spcPts val="0"/>
              </a:spcAft>
              <a:defRPr/>
            </a:pPr>
            <a:endParaRPr lang="en-GB">
              <a:latin typeface="+mn-lt"/>
              <a:cs typeface="+mn-cs"/>
            </a:endParaRPr>
          </a:p>
        </p:txBody>
      </p:sp>
      <p:sp>
        <p:nvSpPr>
          <p:cNvPr id="2" name="Title Placeholder 1">
            <a:extLst>
              <a:ext uri="{FF2B5EF4-FFF2-40B4-BE49-F238E27FC236}">
                <a16:creationId xmlns:a16="http://schemas.microsoft.com/office/drawing/2014/main" id="{D95F37CE-E62F-4164-B874-DCE88A96EDBA}"/>
              </a:ext>
            </a:extLst>
          </p:cNvPr>
          <p:cNvSpPr>
            <a:spLocks noGrp="1"/>
          </p:cNvSpPr>
          <p:nvPr>
            <p:ph type="title"/>
          </p:nvPr>
        </p:nvSpPr>
        <p:spPr>
          <a:xfrm>
            <a:off x="220266" y="4763"/>
            <a:ext cx="6262688" cy="4064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30" name="Text Placeholder 2">
            <a:extLst>
              <a:ext uri="{FF2B5EF4-FFF2-40B4-BE49-F238E27FC236}">
                <a16:creationId xmlns:a16="http://schemas.microsoft.com/office/drawing/2014/main" id="{6A9F5650-CF58-42A2-B7C4-9DA3E8FC48B2}"/>
              </a:ext>
            </a:extLst>
          </p:cNvPr>
          <p:cNvSpPr>
            <a:spLocks noGrp="1"/>
          </p:cNvSpPr>
          <p:nvPr>
            <p:ph type="body" idx="1"/>
          </p:nvPr>
        </p:nvSpPr>
        <p:spPr bwMode="auto">
          <a:xfrm>
            <a:off x="296466" y="582613"/>
            <a:ext cx="62674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extBox 14">
            <a:extLst>
              <a:ext uri="{FF2B5EF4-FFF2-40B4-BE49-F238E27FC236}">
                <a16:creationId xmlns:a16="http://schemas.microsoft.com/office/drawing/2014/main" id="{A86BBD25-56F5-4375-94EC-6297597A1CCF}"/>
              </a:ext>
            </a:extLst>
          </p:cNvPr>
          <p:cNvSpPr txBox="1">
            <a:spLocks noChangeArrowheads="1"/>
          </p:cNvSpPr>
          <p:nvPr/>
        </p:nvSpPr>
        <p:spPr bwMode="auto">
          <a:xfrm>
            <a:off x="6482954" y="130176"/>
            <a:ext cx="378619"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999D61AB-6E4D-444A-8D86-6DEC692537F3}" type="slidenum">
              <a:rPr lang="en-GB" altLang="en-US" sz="825" b="1" smtClean="0">
                <a:solidFill>
                  <a:schemeClr val="bg1"/>
                </a:solidFill>
              </a:rPr>
              <a:pPr algn="ctr" eaLnBrk="1" hangingPunct="1">
                <a:defRPr/>
              </a:pPr>
              <a:t>‹#›</a:t>
            </a:fld>
            <a:endParaRPr lang="en-GB" altLang="en-US" sz="1050" b="1">
              <a:solidFill>
                <a:schemeClr val="bg1"/>
              </a:solidFill>
            </a:endParaRPr>
          </a:p>
        </p:txBody>
      </p:sp>
      <p:sp>
        <p:nvSpPr>
          <p:cNvPr id="1032" name="TextBox 10">
            <a:extLst>
              <a:ext uri="{FF2B5EF4-FFF2-40B4-BE49-F238E27FC236}">
                <a16:creationId xmlns:a16="http://schemas.microsoft.com/office/drawing/2014/main" id="{1C6EABEE-8C7F-41EC-B94B-B2DDF4B0AFDD}"/>
              </a:ext>
            </a:extLst>
          </p:cNvPr>
          <p:cNvSpPr txBox="1">
            <a:spLocks noChangeArrowheads="1"/>
          </p:cNvSpPr>
          <p:nvPr/>
        </p:nvSpPr>
        <p:spPr bwMode="auto">
          <a:xfrm>
            <a:off x="4889897" y="4878388"/>
            <a:ext cx="19716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defRPr/>
            </a:pPr>
            <a:r>
              <a:rPr lang="en-GB" sz="600">
                <a:solidFill>
                  <a:schemeClr val="bg2"/>
                </a:solidFill>
                <a:cs typeface="Arial" charset="0"/>
              </a:rPr>
              <a:t>© SRK Consulting (UK) Ltd 2015. All rights reserved</a:t>
            </a:r>
            <a:r>
              <a:rPr lang="en-GB" sz="525">
                <a:solidFill>
                  <a:schemeClr val="bg2"/>
                </a:solidFill>
                <a:cs typeface="Arial" charset="0"/>
              </a:rPr>
              <a:t>.</a:t>
            </a:r>
          </a:p>
        </p:txBody>
      </p:sp>
      <p:sp>
        <p:nvSpPr>
          <p:cNvPr id="6" name="Footer Placeholder 5">
            <a:extLst>
              <a:ext uri="{FF2B5EF4-FFF2-40B4-BE49-F238E27FC236}">
                <a16:creationId xmlns:a16="http://schemas.microsoft.com/office/drawing/2014/main" id="{A2952B43-C2C8-4CDB-A1E1-9AE19D064A65}"/>
              </a:ext>
            </a:extLst>
          </p:cNvPr>
          <p:cNvSpPr>
            <a:spLocks noGrp="1"/>
          </p:cNvSpPr>
          <p:nvPr>
            <p:ph type="ftr" sz="quarter" idx="3"/>
          </p:nvPr>
        </p:nvSpPr>
        <p:spPr>
          <a:xfrm>
            <a:off x="1700212" y="4849814"/>
            <a:ext cx="3206354"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750">
                <a:solidFill>
                  <a:schemeClr val="bg1"/>
                </a:solidFill>
                <a:latin typeface="Arial" charset="0"/>
                <a:cs typeface="Arial" charset="0"/>
              </a:defRPr>
            </a:lvl1pPr>
          </a:lstStyle>
          <a:p>
            <a:pPr>
              <a:defRPr/>
            </a:pPr>
            <a:endParaRPr lang="en-GB" alt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Lst>
  <p:hf sldNum="0" hdr="0" dt="0"/>
  <p:txStyles>
    <p:titleStyle>
      <a:lvl1pPr algn="l" rtl="0" eaLnBrk="0" fontAlgn="base" hangingPunct="0">
        <a:spcBef>
          <a:spcPct val="0"/>
        </a:spcBef>
        <a:spcAft>
          <a:spcPct val="0"/>
        </a:spcAft>
        <a:defRPr sz="1500" kern="1200" spc="-75">
          <a:solidFill>
            <a:schemeClr val="bg1"/>
          </a:solidFill>
          <a:latin typeface="+mj-lt"/>
          <a:ea typeface="+mj-ea"/>
          <a:cs typeface="+mj-cs"/>
        </a:defRPr>
      </a:lvl1pPr>
      <a:lvl2pPr algn="l" rtl="0" eaLnBrk="0" fontAlgn="base" hangingPunct="0">
        <a:spcBef>
          <a:spcPct val="0"/>
        </a:spcBef>
        <a:spcAft>
          <a:spcPct val="0"/>
        </a:spcAft>
        <a:defRPr sz="1500">
          <a:solidFill>
            <a:schemeClr val="bg1"/>
          </a:solidFill>
          <a:latin typeface="Arial" charset="0"/>
        </a:defRPr>
      </a:lvl2pPr>
      <a:lvl3pPr algn="l" rtl="0" eaLnBrk="0" fontAlgn="base" hangingPunct="0">
        <a:spcBef>
          <a:spcPct val="0"/>
        </a:spcBef>
        <a:spcAft>
          <a:spcPct val="0"/>
        </a:spcAft>
        <a:defRPr sz="1500">
          <a:solidFill>
            <a:schemeClr val="bg1"/>
          </a:solidFill>
          <a:latin typeface="Arial" charset="0"/>
        </a:defRPr>
      </a:lvl3pPr>
      <a:lvl4pPr algn="l" rtl="0" eaLnBrk="0" fontAlgn="base" hangingPunct="0">
        <a:spcBef>
          <a:spcPct val="0"/>
        </a:spcBef>
        <a:spcAft>
          <a:spcPct val="0"/>
        </a:spcAft>
        <a:defRPr sz="1500">
          <a:solidFill>
            <a:schemeClr val="bg1"/>
          </a:solidFill>
          <a:latin typeface="Arial" charset="0"/>
        </a:defRPr>
      </a:lvl4pPr>
      <a:lvl5pPr algn="l" rtl="0" eaLnBrk="0" fontAlgn="base" hangingPunct="0">
        <a:spcBef>
          <a:spcPct val="0"/>
        </a:spcBef>
        <a:spcAft>
          <a:spcPct val="0"/>
        </a:spcAft>
        <a:defRPr sz="1500">
          <a:solidFill>
            <a:schemeClr val="bg1"/>
          </a:solidFill>
          <a:latin typeface="Arial" charset="0"/>
        </a:defRPr>
      </a:lvl5pPr>
      <a:lvl6pPr marL="342900" algn="l" rtl="0" fontAlgn="base">
        <a:spcBef>
          <a:spcPct val="0"/>
        </a:spcBef>
        <a:spcAft>
          <a:spcPct val="0"/>
        </a:spcAft>
        <a:defRPr sz="1500">
          <a:solidFill>
            <a:schemeClr val="bg1"/>
          </a:solidFill>
          <a:latin typeface="Arial" charset="0"/>
        </a:defRPr>
      </a:lvl6pPr>
      <a:lvl7pPr marL="685800" algn="l" rtl="0" fontAlgn="base">
        <a:spcBef>
          <a:spcPct val="0"/>
        </a:spcBef>
        <a:spcAft>
          <a:spcPct val="0"/>
        </a:spcAft>
        <a:defRPr sz="1500">
          <a:solidFill>
            <a:schemeClr val="bg1"/>
          </a:solidFill>
          <a:latin typeface="Arial" charset="0"/>
        </a:defRPr>
      </a:lvl7pPr>
      <a:lvl8pPr marL="1028700" algn="l" rtl="0" fontAlgn="base">
        <a:spcBef>
          <a:spcPct val="0"/>
        </a:spcBef>
        <a:spcAft>
          <a:spcPct val="0"/>
        </a:spcAft>
        <a:defRPr sz="1500">
          <a:solidFill>
            <a:schemeClr val="bg1"/>
          </a:solidFill>
          <a:latin typeface="Arial" charset="0"/>
        </a:defRPr>
      </a:lvl8pPr>
      <a:lvl9pPr marL="1371600" algn="l" rtl="0" fontAlgn="base">
        <a:spcBef>
          <a:spcPct val="0"/>
        </a:spcBef>
        <a:spcAft>
          <a:spcPct val="0"/>
        </a:spcAft>
        <a:defRPr sz="1500">
          <a:solidFill>
            <a:schemeClr val="bg1"/>
          </a:solidFill>
          <a:latin typeface="Arial" charset="0"/>
        </a:defRPr>
      </a:lvl9pPr>
    </p:titleStyle>
    <p:bodyStyle>
      <a:lvl1pPr marL="257175" indent="-171450" algn="l" rtl="0" eaLnBrk="0" fontAlgn="base" hangingPunct="0">
        <a:spcBef>
          <a:spcPct val="20000"/>
        </a:spcBef>
        <a:spcAft>
          <a:spcPct val="0"/>
        </a:spcAft>
        <a:buClr>
          <a:schemeClr val="accent1"/>
        </a:buClr>
        <a:buFont typeface="Arial" panose="020B0604020202020204" pitchFamily="34" charset="0"/>
        <a:buChar char="•"/>
        <a:defRPr sz="900" kern="1200">
          <a:solidFill>
            <a:schemeClr val="tx2"/>
          </a:solidFill>
          <a:latin typeface="+mn-lt"/>
          <a:ea typeface="+mn-ea"/>
          <a:cs typeface="+mn-cs"/>
        </a:defRPr>
      </a:lvl1pPr>
      <a:lvl2pPr marL="479822" indent="-171450" algn="l" rtl="0" eaLnBrk="0" fontAlgn="base" hangingPunct="0">
        <a:spcBef>
          <a:spcPct val="20000"/>
        </a:spcBef>
        <a:spcAft>
          <a:spcPct val="0"/>
        </a:spcAft>
        <a:buClr>
          <a:schemeClr val="accent2"/>
        </a:buClr>
        <a:buFont typeface="Arial" panose="020B0604020202020204" pitchFamily="34" charset="0"/>
        <a:buChar char="•"/>
        <a:defRPr sz="825" kern="1200">
          <a:solidFill>
            <a:schemeClr val="tx1"/>
          </a:solidFill>
          <a:latin typeface="+mn-lt"/>
          <a:ea typeface="+mn-ea"/>
          <a:cs typeface="+mn-cs"/>
        </a:defRPr>
      </a:lvl2pPr>
      <a:lvl3pPr marL="753666" indent="-171450" algn="l" rtl="0" eaLnBrk="0" fontAlgn="base" hangingPunct="0">
        <a:spcBef>
          <a:spcPct val="20000"/>
        </a:spcBef>
        <a:spcAft>
          <a:spcPct val="0"/>
        </a:spcAft>
        <a:buClr>
          <a:srgbClr val="DD5928"/>
        </a:buClr>
        <a:buFont typeface="Arial" panose="020B0604020202020204" pitchFamily="34" charset="0"/>
        <a:buChar char="•"/>
        <a:defRPr sz="750" kern="1200">
          <a:solidFill>
            <a:schemeClr val="tx1"/>
          </a:solidFill>
          <a:latin typeface="+mn-lt"/>
          <a:ea typeface="+mn-ea"/>
          <a:cs typeface="+mn-cs"/>
        </a:defRPr>
      </a:lvl3pPr>
      <a:lvl4pPr marL="959644" indent="-171450" algn="l" rtl="0" eaLnBrk="0" fontAlgn="base" hangingPunct="0">
        <a:spcBef>
          <a:spcPct val="20000"/>
        </a:spcBef>
        <a:spcAft>
          <a:spcPct val="0"/>
        </a:spcAft>
        <a:buClr>
          <a:srgbClr val="007F3E"/>
        </a:buClr>
        <a:buFont typeface="Arial" panose="020B0604020202020204" pitchFamily="34" charset="0"/>
        <a:buChar char="•"/>
        <a:defRPr sz="750" kern="1200">
          <a:solidFill>
            <a:schemeClr val="tx1"/>
          </a:solidFill>
          <a:latin typeface="+mn-lt"/>
          <a:ea typeface="+mn-ea"/>
          <a:cs typeface="+mn-cs"/>
        </a:defRPr>
      </a:lvl4pPr>
      <a:lvl5pPr marL="1165622" indent="-171450" algn="l" rtl="0" eaLnBrk="0" fontAlgn="base" hangingPunct="0">
        <a:spcBef>
          <a:spcPct val="20000"/>
        </a:spcBef>
        <a:spcAft>
          <a:spcPct val="0"/>
        </a:spcAft>
        <a:buClr>
          <a:srgbClr val="00A1E4"/>
        </a:buClr>
        <a:buFont typeface="Arial" panose="020B0604020202020204" pitchFamily="34" charset="0"/>
        <a:buChar char="•"/>
        <a:defRPr sz="750" kern="120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9F7AAF-BE2D-EF6C-F7CE-487D65CCC1F8}"/>
              </a:ext>
            </a:extLst>
          </p:cNvPr>
          <p:cNvSpPr/>
          <p:nvPr/>
        </p:nvSpPr>
        <p:spPr>
          <a:xfrm>
            <a:off x="0" y="964258"/>
            <a:ext cx="6858000" cy="1535484"/>
          </a:xfrm>
          <a:prstGeom prst="rect">
            <a:avLst/>
          </a:pr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8B14C0BE-E0A1-9928-566B-06738BA14892}"/>
              </a:ext>
            </a:extLst>
          </p:cNvPr>
          <p:cNvSpPr>
            <a:spLocks noGrp="1"/>
          </p:cNvSpPr>
          <p:nvPr>
            <p:ph type="subTitle" idx="1"/>
          </p:nvPr>
        </p:nvSpPr>
        <p:spPr>
          <a:xfrm>
            <a:off x="294903" y="3013101"/>
            <a:ext cx="6156870" cy="688829"/>
          </a:xfrm>
        </p:spPr>
        <p:txBody>
          <a:bodyPr/>
          <a:lstStyle/>
          <a:p>
            <a:r>
              <a:rPr lang="en-US" altLang="zh-CN" sz="1200" b="1" dirty="0"/>
              <a:t>Workshop on current trends and the need to transition from compliance to sustainable practices</a:t>
            </a:r>
          </a:p>
        </p:txBody>
      </p:sp>
      <p:sp>
        <p:nvSpPr>
          <p:cNvPr id="3" name="Title 2">
            <a:extLst>
              <a:ext uri="{FF2B5EF4-FFF2-40B4-BE49-F238E27FC236}">
                <a16:creationId xmlns:a16="http://schemas.microsoft.com/office/drawing/2014/main" id="{9D1AAAE1-B5BA-7B43-C2A4-76DAC3DFE5AE}"/>
              </a:ext>
            </a:extLst>
          </p:cNvPr>
          <p:cNvSpPr>
            <a:spLocks noGrp="1"/>
          </p:cNvSpPr>
          <p:nvPr>
            <p:ph type="title"/>
          </p:nvPr>
        </p:nvSpPr>
        <p:spPr>
          <a:xfrm>
            <a:off x="294903" y="1319125"/>
            <a:ext cx="5803757" cy="1618955"/>
          </a:xfrm>
        </p:spPr>
        <p:txBody>
          <a:bodyPr/>
          <a:lstStyle/>
          <a:p>
            <a:br>
              <a:rPr lang="en-US" sz="2800" b="1" i="1" dirty="0">
                <a:effectLst/>
                <a:ea typeface="DengXian" panose="02010600030101010101" pitchFamily="2" charset="-122"/>
                <a:cs typeface="Times New Roman" panose="02020603050405020304" pitchFamily="18" charset="0"/>
              </a:rPr>
            </a:br>
            <a:br>
              <a:rPr lang="en-US" sz="2800" b="1" i="1" dirty="0">
                <a:effectLst/>
                <a:ea typeface="DengXian" panose="02010600030101010101" pitchFamily="2" charset="-122"/>
                <a:cs typeface="Times New Roman" panose="02020603050405020304" pitchFamily="18" charset="0"/>
              </a:rPr>
            </a:br>
            <a:r>
              <a:rPr lang="en-US" sz="2800" b="1" i="1" dirty="0">
                <a:effectLst/>
                <a:ea typeface="DengXian" panose="02010600030101010101" pitchFamily="2" charset="-122"/>
                <a:cs typeface="Times New Roman" panose="02020603050405020304" pitchFamily="18" charset="0"/>
              </a:rPr>
              <a:t>ESG in Mining: Current Trends and the Need to Transition from Compliance to Sustainable Practices</a:t>
            </a:r>
            <a:br>
              <a:rPr lang="en-US" sz="2800" dirty="0"/>
            </a:br>
            <a:endParaRPr lang="en-US" sz="2800" dirty="0"/>
          </a:p>
        </p:txBody>
      </p:sp>
      <p:sp>
        <p:nvSpPr>
          <p:cNvPr id="8" name="Text Placeholder 7">
            <a:extLst>
              <a:ext uri="{FF2B5EF4-FFF2-40B4-BE49-F238E27FC236}">
                <a16:creationId xmlns:a16="http://schemas.microsoft.com/office/drawing/2014/main" id="{C03273D5-5238-10FC-8766-45E41BEEDC21}"/>
              </a:ext>
            </a:extLst>
          </p:cNvPr>
          <p:cNvSpPr>
            <a:spLocks noGrp="1"/>
          </p:cNvSpPr>
          <p:nvPr>
            <p:ph type="body" sz="quarter" idx="16"/>
          </p:nvPr>
        </p:nvSpPr>
        <p:spPr>
          <a:xfrm>
            <a:off x="2059285" y="3825270"/>
            <a:ext cx="4392488" cy="353972"/>
          </a:xfrm>
        </p:spPr>
        <p:txBody>
          <a:bodyPr/>
          <a:lstStyle/>
          <a:p>
            <a:pPr algn="r"/>
            <a:r>
              <a:rPr lang="en-US" dirty="0"/>
              <a:t>Wouter Jordaan, Principal Consultant (ESG)</a:t>
            </a:r>
          </a:p>
          <a:p>
            <a:pPr algn="r"/>
            <a:r>
              <a:rPr lang="en-US" dirty="0"/>
              <a:t>Wouter Jordaan (</a:t>
            </a:r>
            <a:r>
              <a:rPr lang="en-US" dirty="0" err="1"/>
              <a:t>Pr</a:t>
            </a:r>
            <a:r>
              <a:rPr lang="en-US" dirty="0"/>
              <a:t> </a:t>
            </a:r>
            <a:r>
              <a:rPr lang="en-US" dirty="0" err="1"/>
              <a:t>Sci.Nat</a:t>
            </a:r>
            <a:r>
              <a:rPr lang="en-US" dirty="0"/>
              <a:t>)</a:t>
            </a:r>
          </a:p>
        </p:txBody>
      </p:sp>
      <p:sp>
        <p:nvSpPr>
          <p:cNvPr id="11" name="Text Placeholder 10">
            <a:extLst>
              <a:ext uri="{FF2B5EF4-FFF2-40B4-BE49-F238E27FC236}">
                <a16:creationId xmlns:a16="http://schemas.microsoft.com/office/drawing/2014/main" id="{862BB85F-8E3A-15BD-4986-E6F3186918AA}"/>
              </a:ext>
            </a:extLst>
          </p:cNvPr>
          <p:cNvSpPr>
            <a:spLocks noGrp="1"/>
          </p:cNvSpPr>
          <p:nvPr>
            <p:ph type="body" sz="quarter" idx="17"/>
          </p:nvPr>
        </p:nvSpPr>
        <p:spPr>
          <a:xfrm>
            <a:off x="3811578" y="4299942"/>
            <a:ext cx="2592288" cy="308197"/>
          </a:xfrm>
        </p:spPr>
        <p:txBody>
          <a:bodyPr/>
          <a:lstStyle/>
          <a:p>
            <a:pPr algn="r"/>
            <a:r>
              <a:rPr lang="en-US" altLang="zh-CN" dirty="0"/>
              <a:t>Beijing,</a:t>
            </a:r>
            <a:r>
              <a:rPr lang="zh-CN" altLang="en-US" dirty="0"/>
              <a:t> </a:t>
            </a:r>
            <a:r>
              <a:rPr lang="en-US" altLang="zh-CN" dirty="0"/>
              <a:t>China, 16 May 2023</a:t>
            </a:r>
          </a:p>
        </p:txBody>
      </p:sp>
    </p:spTree>
    <p:extLst>
      <p:ext uri="{BB962C8B-B14F-4D97-AF65-F5344CB8AC3E}">
        <p14:creationId xmlns:p14="http://schemas.microsoft.com/office/powerpoint/2010/main" val="1906359344"/>
      </p:ext>
    </p:extLst>
  </p:cSld>
  <p:clrMapOvr>
    <a:masterClrMapping/>
  </p:clrMapOvr>
  <mc:AlternateContent xmlns:mc="http://schemas.openxmlformats.org/markup-compatibility/2006" xmlns:p14="http://schemas.microsoft.com/office/powerpoint/2010/main">
    <mc:Choice Requires="p14">
      <p:transition spd="slow" p14:dur="2000" advTm="1283"/>
    </mc:Choice>
    <mc:Fallback xmlns="">
      <p:transition spd="slow" advTm="12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85C1-8655-CBFD-B9B7-C2DEE77C6A90}"/>
              </a:ext>
            </a:extLst>
          </p:cNvPr>
          <p:cNvSpPr>
            <a:spLocks noGrp="1"/>
          </p:cNvSpPr>
          <p:nvPr>
            <p:ph type="title"/>
          </p:nvPr>
        </p:nvSpPr>
        <p:spPr/>
        <p:txBody>
          <a:bodyPr/>
          <a:lstStyle/>
          <a:p>
            <a:r>
              <a:rPr lang="en-ZA" dirty="0"/>
              <a:t>Where Shifts are happening</a:t>
            </a:r>
          </a:p>
        </p:txBody>
      </p:sp>
      <p:sp>
        <p:nvSpPr>
          <p:cNvPr id="4" name="Text Placeholder 3">
            <a:extLst>
              <a:ext uri="{FF2B5EF4-FFF2-40B4-BE49-F238E27FC236}">
                <a16:creationId xmlns:a16="http://schemas.microsoft.com/office/drawing/2014/main" id="{92FA7681-90A9-37AF-13BA-DDFD9E2A9504}"/>
              </a:ext>
            </a:extLst>
          </p:cNvPr>
          <p:cNvSpPr>
            <a:spLocks noGrp="1"/>
          </p:cNvSpPr>
          <p:nvPr>
            <p:ph type="body" sz="quarter" idx="13"/>
          </p:nvPr>
        </p:nvSpPr>
        <p:spPr>
          <a:xfrm>
            <a:off x="220267" y="582613"/>
            <a:ext cx="6341267" cy="4076700"/>
          </a:xfrm>
        </p:spPr>
        <p:txBody>
          <a:bodyPr/>
          <a:lstStyle/>
          <a:p>
            <a:r>
              <a:rPr lang="en-US" sz="1800" b="1" dirty="0">
                <a:solidFill>
                  <a:schemeClr val="accent1"/>
                </a:solidFill>
                <a:effectLst/>
                <a:latin typeface="Calibri" panose="020F0502020204030204" pitchFamily="34" charset="0"/>
                <a:ea typeface="DengXian" panose="02010600030101010101" pitchFamily="2" charset="-122"/>
                <a:cs typeface="Times New Roman" panose="02020603050405020304" pitchFamily="18" charset="0"/>
              </a:rPr>
              <a:t>E&amp;S Permitting, Policy, Due Diligence, CPR’s</a:t>
            </a:r>
            <a:r>
              <a:rPr lang="en-US" sz="1800" dirty="0">
                <a:solidFill>
                  <a:schemeClr val="accent1"/>
                </a:solidFill>
                <a:effectLst/>
                <a:latin typeface="Calibri" panose="020F0502020204030204" pitchFamily="34" charset="0"/>
                <a:ea typeface="DengXian" panose="02010600030101010101" pitchFamily="2" charset="-122"/>
                <a:cs typeface="Times New Roman" panose="02020603050405020304" pitchFamily="18" charset="0"/>
              </a:rPr>
              <a:t>: </a:t>
            </a:r>
          </a:p>
          <a:p>
            <a:pPr lvl="1">
              <a:spcBef>
                <a:spcPts val="600"/>
              </a:spcBef>
            </a:pPr>
            <a:r>
              <a:rPr lang="en-ZA" sz="1800" dirty="0">
                <a:latin typeface="Calibri" panose="020F0502020204030204" pitchFamily="34" charset="0"/>
                <a:ea typeface="DengXian" panose="02010600030101010101" pitchFamily="2" charset="-122"/>
                <a:cs typeface="Times New Roman" panose="02020603050405020304" pitchFamily="18" charset="0"/>
              </a:rPr>
              <a:t>Increase in in-country ESIA’s being benchmarked against international requirements (lender safeguards, standards, internal company policies and commitments)</a:t>
            </a:r>
          </a:p>
          <a:p>
            <a:pPr lvl="1">
              <a:spcBef>
                <a:spcPts val="600"/>
              </a:spcBef>
            </a:pPr>
            <a:r>
              <a:rPr lang="en-ZA" sz="1800" dirty="0">
                <a:latin typeface="Calibri" panose="020F0502020204030204" pitchFamily="34" charset="0"/>
                <a:ea typeface="DengXian" panose="02010600030101010101" pitchFamily="2" charset="-122"/>
                <a:cs typeface="Times New Roman" panose="02020603050405020304" pitchFamily="18" charset="0"/>
              </a:rPr>
              <a:t>Local ESIA’s but comprehensive ESMP’s for implementation</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Stronger Social requirements, inclusion of sustainability standards, climate change and GHG emission calculations</a:t>
            </a:r>
          </a:p>
          <a:p>
            <a:pPr lvl="1">
              <a:spcBef>
                <a:spcPts val="600"/>
              </a:spcBef>
            </a:pPr>
            <a:r>
              <a:rPr lang="en-US" sz="1800" b="1" dirty="0">
                <a:solidFill>
                  <a:schemeClr val="accent1"/>
                </a:solidFill>
                <a:latin typeface="Calibri" panose="020F0502020204030204" pitchFamily="34" charset="0"/>
                <a:ea typeface="DengXian" panose="02010600030101010101" pitchFamily="2" charset="-122"/>
                <a:cs typeface="Times New Roman" panose="02020603050405020304" pitchFamily="18" charset="0"/>
              </a:rPr>
              <a:t>Air Quality and Climate Change: </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Carbon footprint calculations and reporting (climate change risk assessment, mitigation and adaptation plans, carbon offsets). </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Link with hydrology – Disaster management flood risk assessments, vulnerability assessments, water security</a:t>
            </a:r>
          </a:p>
          <a:p>
            <a:endParaRPr lang="en-ZA" sz="1400" b="1" dirty="0"/>
          </a:p>
          <a:p>
            <a:endParaRPr lang="en-ZA" sz="1400" b="1" dirty="0"/>
          </a:p>
        </p:txBody>
      </p:sp>
      <p:sp>
        <p:nvSpPr>
          <p:cNvPr id="5" name="Footer Placeholder 4">
            <a:extLst>
              <a:ext uri="{FF2B5EF4-FFF2-40B4-BE49-F238E27FC236}">
                <a16:creationId xmlns:a16="http://schemas.microsoft.com/office/drawing/2014/main" id="{07A8AC49-EB6E-538B-B436-EA0E9A5A4374}"/>
              </a:ext>
            </a:extLst>
          </p:cNvPr>
          <p:cNvSpPr>
            <a:spLocks noGrp="1"/>
          </p:cNvSpPr>
          <p:nvPr>
            <p:ph type="ftr" sz="quarter" idx="14"/>
          </p:nvPr>
        </p:nvSpPr>
        <p:spPr/>
        <p:txBody>
          <a:bodyPr/>
          <a:lstStyle/>
          <a:p>
            <a:pPr>
              <a:defRPr/>
            </a:pPr>
            <a:endParaRPr lang="en-GB" altLang="en-US"/>
          </a:p>
        </p:txBody>
      </p:sp>
    </p:spTree>
    <p:extLst>
      <p:ext uri="{BB962C8B-B14F-4D97-AF65-F5344CB8AC3E}">
        <p14:creationId xmlns:p14="http://schemas.microsoft.com/office/powerpoint/2010/main" val="286735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85C1-8655-CBFD-B9B7-C2DEE77C6A90}"/>
              </a:ext>
            </a:extLst>
          </p:cNvPr>
          <p:cNvSpPr>
            <a:spLocks noGrp="1"/>
          </p:cNvSpPr>
          <p:nvPr>
            <p:ph type="title"/>
          </p:nvPr>
        </p:nvSpPr>
        <p:spPr/>
        <p:txBody>
          <a:bodyPr/>
          <a:lstStyle/>
          <a:p>
            <a:r>
              <a:rPr lang="en-ZA" dirty="0"/>
              <a:t>Where Shifts are happening</a:t>
            </a:r>
          </a:p>
        </p:txBody>
      </p:sp>
      <p:sp>
        <p:nvSpPr>
          <p:cNvPr id="4" name="Text Placeholder 3">
            <a:extLst>
              <a:ext uri="{FF2B5EF4-FFF2-40B4-BE49-F238E27FC236}">
                <a16:creationId xmlns:a16="http://schemas.microsoft.com/office/drawing/2014/main" id="{92FA7681-90A9-37AF-13BA-DDFD9E2A9504}"/>
              </a:ext>
            </a:extLst>
          </p:cNvPr>
          <p:cNvSpPr>
            <a:spLocks noGrp="1"/>
          </p:cNvSpPr>
          <p:nvPr>
            <p:ph type="body" sz="quarter" idx="13"/>
          </p:nvPr>
        </p:nvSpPr>
        <p:spPr>
          <a:xfrm>
            <a:off x="220267" y="582613"/>
            <a:ext cx="6341267" cy="4076700"/>
          </a:xfrm>
        </p:spPr>
        <p:txBody>
          <a:bodyPr/>
          <a:lstStyle/>
          <a:p>
            <a:pPr marL="182880" lvl="1" indent="-182880">
              <a:buFont typeface="Arial" pitchFamily="34" charset="0"/>
              <a:buChar char="•"/>
            </a:pPr>
            <a:r>
              <a:rPr lang="en-US" sz="1800" b="1" dirty="0" err="1">
                <a:solidFill>
                  <a:schemeClr val="accent1"/>
                </a:solidFill>
                <a:latin typeface="Calibri" panose="020F0502020204030204" pitchFamily="34" charset="0"/>
                <a:ea typeface="DengXian" panose="02010600030101010101" pitchFamily="2" charset="-122"/>
                <a:cs typeface="Times New Roman" panose="02020603050405020304" pitchFamily="18" charset="0"/>
              </a:rPr>
              <a:t>Decarbonisation</a:t>
            </a:r>
            <a:endParaRPr lang="en-US" sz="1800" b="1" dirty="0">
              <a:solidFill>
                <a:schemeClr val="accent1"/>
              </a:solidFill>
              <a:latin typeface="Calibri" panose="020F0502020204030204" pitchFamily="34" charset="0"/>
              <a:ea typeface="DengXian" panose="02010600030101010101" pitchFamily="2" charset="-122"/>
              <a:cs typeface="Times New Roman" panose="02020603050405020304" pitchFamily="18" charset="0"/>
            </a:endParaRP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Technology advances, carbon foot printing and risk assessments –carbon offset strategies and carbon footprint reduction strategies</a:t>
            </a:r>
            <a:endParaRPr lang="en-US" sz="1800" b="1" dirty="0">
              <a:solidFill>
                <a:schemeClr val="accent1"/>
              </a:solidFill>
              <a:latin typeface="Calibri" panose="020F0502020204030204" pitchFamily="34" charset="0"/>
              <a:ea typeface="DengXian" panose="02010600030101010101" pitchFamily="2" charset="-122"/>
              <a:cs typeface="Times New Roman" panose="02020603050405020304" pitchFamily="18" charset="0"/>
            </a:endParaRPr>
          </a:p>
          <a:p>
            <a:r>
              <a:rPr lang="en-US" sz="1800" b="1" dirty="0">
                <a:solidFill>
                  <a:schemeClr val="accent1"/>
                </a:solidFill>
                <a:latin typeface="Calibri" panose="020F0502020204030204" pitchFamily="34" charset="0"/>
                <a:ea typeface="DengXian" panose="02010600030101010101" pitchFamily="2" charset="-122"/>
                <a:cs typeface="Times New Roman" panose="02020603050405020304" pitchFamily="18" charset="0"/>
              </a:rPr>
              <a:t>ESG input into Tailings Facilities (GISTM) </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Large portion of GISTM requires a range of ESG inputs</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Integrated teams</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Social issues and human rights </a:t>
            </a:r>
          </a:p>
          <a:p>
            <a:pPr lvl="0"/>
            <a:r>
              <a:rPr lang="en-US" sz="1800" b="1" dirty="0">
                <a:solidFill>
                  <a:schemeClr val="accent1"/>
                </a:solidFill>
                <a:latin typeface="Calibri" panose="020F0502020204030204" pitchFamily="34" charset="0"/>
                <a:ea typeface="DengXian" panose="02010600030101010101" pitchFamily="2" charset="-122"/>
                <a:cs typeface="Times New Roman" panose="02020603050405020304" pitchFamily="18" charset="0"/>
              </a:rPr>
              <a:t>Mine Closure and Rehabilitation</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Transitioning to Social Closure</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Climate change impacts on Closure Planning</a:t>
            </a:r>
          </a:p>
          <a:p>
            <a:pPr lvl="1">
              <a:spcBef>
                <a:spcPts val="600"/>
              </a:spcBef>
            </a:pPr>
            <a:r>
              <a:rPr lang="en-US" sz="1800" dirty="0">
                <a:latin typeface="Calibri" panose="020F0502020204030204" pitchFamily="34" charset="0"/>
                <a:ea typeface="DengXian" panose="02010600030101010101" pitchFamily="2" charset="-122"/>
                <a:cs typeface="Times New Roman" panose="02020603050405020304" pitchFamily="18" charset="0"/>
              </a:rPr>
              <a:t>Closure Maturity Frameworks</a:t>
            </a:r>
          </a:p>
        </p:txBody>
      </p:sp>
      <p:sp>
        <p:nvSpPr>
          <p:cNvPr id="5" name="Footer Placeholder 4">
            <a:extLst>
              <a:ext uri="{FF2B5EF4-FFF2-40B4-BE49-F238E27FC236}">
                <a16:creationId xmlns:a16="http://schemas.microsoft.com/office/drawing/2014/main" id="{07A8AC49-EB6E-538B-B436-EA0E9A5A4374}"/>
              </a:ext>
            </a:extLst>
          </p:cNvPr>
          <p:cNvSpPr>
            <a:spLocks noGrp="1"/>
          </p:cNvSpPr>
          <p:nvPr>
            <p:ph type="ftr" sz="quarter" idx="14"/>
          </p:nvPr>
        </p:nvSpPr>
        <p:spPr/>
        <p:txBody>
          <a:bodyPr/>
          <a:lstStyle/>
          <a:p>
            <a:pPr>
              <a:defRPr/>
            </a:pPr>
            <a:endParaRPr lang="en-GB" altLang="en-US"/>
          </a:p>
        </p:txBody>
      </p:sp>
    </p:spTree>
    <p:extLst>
      <p:ext uri="{BB962C8B-B14F-4D97-AF65-F5344CB8AC3E}">
        <p14:creationId xmlns:p14="http://schemas.microsoft.com/office/powerpoint/2010/main" val="122507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85C1-8655-CBFD-B9B7-C2DEE77C6A90}"/>
              </a:ext>
            </a:extLst>
          </p:cNvPr>
          <p:cNvSpPr>
            <a:spLocks noGrp="1"/>
          </p:cNvSpPr>
          <p:nvPr>
            <p:ph type="title"/>
          </p:nvPr>
        </p:nvSpPr>
        <p:spPr/>
        <p:txBody>
          <a:bodyPr/>
          <a:lstStyle/>
          <a:p>
            <a:r>
              <a:rPr lang="en-ZA" dirty="0"/>
              <a:t>Where Shifts are happening</a:t>
            </a:r>
          </a:p>
        </p:txBody>
      </p:sp>
      <p:sp>
        <p:nvSpPr>
          <p:cNvPr id="4" name="Text Placeholder 3">
            <a:extLst>
              <a:ext uri="{FF2B5EF4-FFF2-40B4-BE49-F238E27FC236}">
                <a16:creationId xmlns:a16="http://schemas.microsoft.com/office/drawing/2014/main" id="{92FA7681-90A9-37AF-13BA-DDFD9E2A9504}"/>
              </a:ext>
            </a:extLst>
          </p:cNvPr>
          <p:cNvSpPr>
            <a:spLocks noGrp="1"/>
          </p:cNvSpPr>
          <p:nvPr>
            <p:ph type="body" sz="quarter" idx="13"/>
          </p:nvPr>
        </p:nvSpPr>
        <p:spPr>
          <a:xfrm>
            <a:off x="220267" y="582613"/>
            <a:ext cx="6341267" cy="4076700"/>
          </a:xfrm>
        </p:spPr>
        <p:txBody>
          <a:bodyPr/>
          <a:lstStyle/>
          <a:p>
            <a:r>
              <a:rPr lang="en-US" sz="1800" b="1" dirty="0">
                <a:solidFill>
                  <a:schemeClr val="accent1"/>
                </a:solidFill>
                <a:latin typeface="Calibri" panose="020F0502020204030204" pitchFamily="34" charset="0"/>
                <a:ea typeface="DengXian" panose="02010600030101010101" pitchFamily="2" charset="-122"/>
                <a:cs typeface="Times New Roman" panose="02020603050405020304" pitchFamily="18" charset="0"/>
              </a:rPr>
              <a:t>Water Stewardship</a:t>
            </a:r>
          </a:p>
          <a:p>
            <a:pPr lvl="1">
              <a:spcBef>
                <a:spcPts val="600"/>
              </a:spcBef>
            </a:pPr>
            <a:r>
              <a:rPr lang="en-US" sz="1800" dirty="0">
                <a:effectLst/>
                <a:latin typeface="Calibri" panose="020F0502020204030204" pitchFamily="34" charset="0"/>
                <a:ea typeface="DengXian" panose="02010600030101010101" pitchFamily="2" charset="-122"/>
                <a:cs typeface="Times New Roman" panose="02020603050405020304" pitchFamily="18" charset="0"/>
              </a:rPr>
              <a:t>Multistakeholder and integrated approach to understand how mines and communities can work together</a:t>
            </a:r>
          </a:p>
        </p:txBody>
      </p:sp>
      <p:sp>
        <p:nvSpPr>
          <p:cNvPr id="5" name="Footer Placeholder 4">
            <a:extLst>
              <a:ext uri="{FF2B5EF4-FFF2-40B4-BE49-F238E27FC236}">
                <a16:creationId xmlns:a16="http://schemas.microsoft.com/office/drawing/2014/main" id="{07A8AC49-EB6E-538B-B436-EA0E9A5A4374}"/>
              </a:ext>
            </a:extLst>
          </p:cNvPr>
          <p:cNvSpPr>
            <a:spLocks noGrp="1"/>
          </p:cNvSpPr>
          <p:nvPr>
            <p:ph type="ftr" sz="quarter" idx="14"/>
          </p:nvPr>
        </p:nvSpPr>
        <p:spPr/>
        <p:txBody>
          <a:bodyPr/>
          <a:lstStyle/>
          <a:p>
            <a:pPr>
              <a:defRPr/>
            </a:pPr>
            <a:endParaRPr lang="en-GB" altLang="en-US"/>
          </a:p>
        </p:txBody>
      </p:sp>
      <p:sp>
        <p:nvSpPr>
          <p:cNvPr id="8" name="TextBox 7">
            <a:extLst>
              <a:ext uri="{FF2B5EF4-FFF2-40B4-BE49-F238E27FC236}">
                <a16:creationId xmlns:a16="http://schemas.microsoft.com/office/drawing/2014/main" id="{6DCC9969-6C11-A8E2-183B-715604B5E432}"/>
              </a:ext>
            </a:extLst>
          </p:cNvPr>
          <p:cNvSpPr txBox="1"/>
          <p:nvPr/>
        </p:nvSpPr>
        <p:spPr>
          <a:xfrm>
            <a:off x="296466" y="1621621"/>
            <a:ext cx="5940846" cy="2893100"/>
          </a:xfrm>
          <a:prstGeom prst="rect">
            <a:avLst/>
          </a:prstGeom>
          <a:noFill/>
        </p:spPr>
        <p:txBody>
          <a:bodyPr wrap="square">
            <a:spAutoFit/>
          </a:bodyPr>
          <a:lstStyle/>
          <a:p>
            <a:pPr marL="182880" lvl="1" indent="-182880">
              <a:buFont typeface="Arial" pitchFamily="34" charset="0"/>
              <a:buChar char="•"/>
            </a:pPr>
            <a:r>
              <a:rPr lang="en-US" sz="1800" b="1" dirty="0">
                <a:solidFill>
                  <a:schemeClr val="accent1"/>
                </a:solidFill>
                <a:latin typeface="Calibri" panose="020F0502020204030204" pitchFamily="34" charset="0"/>
                <a:ea typeface="DengXian" panose="02010600030101010101" pitchFamily="2" charset="-122"/>
                <a:cs typeface="Times New Roman" panose="02020603050405020304" pitchFamily="18" charset="0"/>
              </a:rPr>
              <a:t>Sustainability standards for responsible mining and supply chains</a:t>
            </a:r>
          </a:p>
          <a:p>
            <a:pPr marL="479822" lvl="1" indent="-171450">
              <a:spcBef>
                <a:spcPts val="600"/>
              </a:spcBef>
              <a:buClr>
                <a:schemeClr val="accent2"/>
              </a:buClr>
              <a:buFont typeface="Arial" panose="020B0604020202020204" pitchFamily="34" charset="0"/>
              <a:buChar char="•"/>
            </a:pPr>
            <a:r>
              <a:rPr lang="en-US" dirty="0">
                <a:latin typeface="Calibri" panose="020F0502020204030204" pitchFamily="34" charset="0"/>
                <a:ea typeface="DengXian" panose="02010600030101010101" pitchFamily="2" charset="-122"/>
                <a:cs typeface="Times New Roman" panose="02020603050405020304" pitchFamily="18" charset="0"/>
              </a:rPr>
              <a:t>Increasing role in lender, supply-chain and transaction DD’s. </a:t>
            </a:r>
          </a:p>
          <a:p>
            <a:pPr marL="479822" lvl="1" indent="-171450">
              <a:spcBef>
                <a:spcPts val="600"/>
              </a:spcBef>
              <a:buClr>
                <a:schemeClr val="accent2"/>
              </a:buClr>
              <a:buFont typeface="Arial" panose="020B0604020202020204" pitchFamily="34" charset="0"/>
              <a:buChar char="•"/>
            </a:pPr>
            <a:r>
              <a:rPr lang="en-US" dirty="0">
                <a:latin typeface="Calibri" panose="020F0502020204030204" pitchFamily="34" charset="0"/>
                <a:ea typeface="DengXian" panose="02010600030101010101" pitchFamily="2" charset="-122"/>
                <a:cs typeface="Times New Roman" panose="02020603050405020304" pitchFamily="18" charset="0"/>
              </a:rPr>
              <a:t>Gap assessments and benchmarking</a:t>
            </a:r>
          </a:p>
          <a:p>
            <a:pPr marL="479822" lvl="1" indent="-171450">
              <a:spcBef>
                <a:spcPts val="600"/>
              </a:spcBef>
              <a:buClr>
                <a:schemeClr val="accent2"/>
              </a:buClr>
              <a:buFont typeface="Arial" panose="020B0604020202020204" pitchFamily="34" charset="0"/>
              <a:buChar char="•"/>
            </a:pPr>
            <a:r>
              <a:rPr lang="en-US" dirty="0">
                <a:latin typeface="Calibri" panose="020F0502020204030204" pitchFamily="34" charset="0"/>
                <a:ea typeface="DengXian" panose="02010600030101010101" pitchFamily="2" charset="-122"/>
                <a:cs typeface="Times New Roman" panose="02020603050405020304" pitchFamily="18" charset="0"/>
              </a:rPr>
              <a:t>Development of internal sustainability / responsible standards</a:t>
            </a:r>
          </a:p>
          <a:p>
            <a:pPr marL="479822" lvl="1" indent="-171450">
              <a:spcBef>
                <a:spcPts val="600"/>
              </a:spcBef>
              <a:buClr>
                <a:schemeClr val="accent2"/>
              </a:buClr>
              <a:buFont typeface="Arial" panose="020B0604020202020204" pitchFamily="34" charset="0"/>
              <a:buChar char="•"/>
            </a:pPr>
            <a:r>
              <a:rPr lang="en-US" dirty="0">
                <a:latin typeface="Calibri" panose="020F0502020204030204" pitchFamily="34" charset="0"/>
                <a:ea typeface="DengXian" panose="02010600030101010101" pitchFamily="2" charset="-122"/>
                <a:cs typeface="Times New Roman" panose="02020603050405020304" pitchFamily="18" charset="0"/>
              </a:rPr>
              <a:t>Adoption of external sustainability / responsible standards</a:t>
            </a:r>
          </a:p>
        </p:txBody>
      </p:sp>
    </p:spTree>
    <p:extLst>
      <p:ext uri="{BB962C8B-B14F-4D97-AF65-F5344CB8AC3E}">
        <p14:creationId xmlns:p14="http://schemas.microsoft.com/office/powerpoint/2010/main" val="202728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777197-CBA4-4451-B171-3BB0E5F5978E}"/>
              </a:ext>
            </a:extLst>
          </p:cNvPr>
          <p:cNvSpPr>
            <a:spLocks noGrp="1"/>
          </p:cNvSpPr>
          <p:nvPr>
            <p:ph type="title"/>
          </p:nvPr>
        </p:nvSpPr>
        <p:spPr>
          <a:xfrm>
            <a:off x="220267" y="642938"/>
            <a:ext cx="6233069" cy="308372"/>
          </a:xfrm>
        </p:spPr>
        <p:txBody>
          <a:bodyPr anchor="ctr">
            <a:normAutofit fontScale="90000"/>
          </a:bodyPr>
          <a:lstStyle/>
          <a:p>
            <a:r>
              <a:rPr lang="en-GB" b="1" dirty="0"/>
              <a:t>Completely interrelated subjects</a:t>
            </a:r>
          </a:p>
        </p:txBody>
      </p:sp>
      <p:sp>
        <p:nvSpPr>
          <p:cNvPr id="14" name="Footer Placeholder 2">
            <a:extLst>
              <a:ext uri="{FF2B5EF4-FFF2-40B4-BE49-F238E27FC236}">
                <a16:creationId xmlns:a16="http://schemas.microsoft.com/office/drawing/2014/main" id="{A903551A-D841-0F47-F060-EE0A59B9E064}"/>
              </a:ext>
            </a:extLst>
          </p:cNvPr>
          <p:cNvSpPr>
            <a:spLocks noGrp="1"/>
          </p:cNvSpPr>
          <p:nvPr>
            <p:ph type="ftr" sz="quarter" idx="14"/>
          </p:nvPr>
        </p:nvSpPr>
        <p:spPr>
          <a:xfrm>
            <a:off x="1700362" y="4280412"/>
            <a:ext cx="3206204" cy="205978"/>
          </a:xfrm>
        </p:spPr>
        <p:txBody>
          <a:bodyPr/>
          <a:lstStyle/>
          <a:p>
            <a:endParaRPr lang="en-GB"/>
          </a:p>
        </p:txBody>
      </p:sp>
      <p:pic>
        <p:nvPicPr>
          <p:cNvPr id="9" name="Picture 8">
            <a:extLst>
              <a:ext uri="{FF2B5EF4-FFF2-40B4-BE49-F238E27FC236}">
                <a16:creationId xmlns:a16="http://schemas.microsoft.com/office/drawing/2014/main" id="{358F8DF6-5D49-4038-AE4D-33D6225DF4F3}"/>
              </a:ext>
            </a:extLst>
          </p:cNvPr>
          <p:cNvPicPr>
            <a:picLocks noChangeAspect="1"/>
          </p:cNvPicPr>
          <p:nvPr/>
        </p:nvPicPr>
        <p:blipFill>
          <a:blip r:embed="rId2"/>
          <a:stretch>
            <a:fillRect/>
          </a:stretch>
        </p:blipFill>
        <p:spPr>
          <a:xfrm>
            <a:off x="1901065" y="1187491"/>
            <a:ext cx="2980061" cy="2309309"/>
          </a:xfrm>
          <a:prstGeom prst="rect">
            <a:avLst/>
          </a:prstGeom>
          <a:noFill/>
        </p:spPr>
      </p:pic>
      <p:sp>
        <p:nvSpPr>
          <p:cNvPr id="10" name="TextBox 9">
            <a:extLst>
              <a:ext uri="{FF2B5EF4-FFF2-40B4-BE49-F238E27FC236}">
                <a16:creationId xmlns:a16="http://schemas.microsoft.com/office/drawing/2014/main" id="{767F03A5-D166-4438-9E98-A7608BBBA80C}"/>
              </a:ext>
            </a:extLst>
          </p:cNvPr>
          <p:cNvSpPr txBox="1"/>
          <p:nvPr/>
        </p:nvSpPr>
        <p:spPr>
          <a:xfrm flipH="1">
            <a:off x="351775" y="1162748"/>
            <a:ext cx="1403042" cy="1200329"/>
          </a:xfrm>
          <a:prstGeom prst="rect">
            <a:avLst/>
          </a:prstGeom>
          <a:noFill/>
        </p:spPr>
        <p:txBody>
          <a:bodyPr wrap="square" rtlCol="0">
            <a:spAutoFit/>
          </a:bodyPr>
          <a:lstStyle/>
          <a:p>
            <a:r>
              <a:rPr lang="en-GB" b="1" dirty="0">
                <a:solidFill>
                  <a:schemeClr val="accent1"/>
                </a:solidFill>
              </a:rPr>
              <a:t>Climate change resilience/ adaptation</a:t>
            </a:r>
          </a:p>
        </p:txBody>
      </p:sp>
      <p:sp>
        <p:nvSpPr>
          <p:cNvPr id="13" name="TextBox 12">
            <a:extLst>
              <a:ext uri="{FF2B5EF4-FFF2-40B4-BE49-F238E27FC236}">
                <a16:creationId xmlns:a16="http://schemas.microsoft.com/office/drawing/2014/main" id="{80B43F55-1C9F-43C4-92A7-D833E9F10DE4}"/>
              </a:ext>
            </a:extLst>
          </p:cNvPr>
          <p:cNvSpPr txBox="1"/>
          <p:nvPr/>
        </p:nvSpPr>
        <p:spPr>
          <a:xfrm flipH="1">
            <a:off x="4906566" y="1113588"/>
            <a:ext cx="1599661" cy="2031325"/>
          </a:xfrm>
          <a:prstGeom prst="rect">
            <a:avLst/>
          </a:prstGeom>
          <a:noFill/>
        </p:spPr>
        <p:txBody>
          <a:bodyPr wrap="square" rtlCol="0">
            <a:spAutoFit/>
          </a:bodyPr>
          <a:lstStyle/>
          <a:p>
            <a:r>
              <a:rPr lang="en-GB" b="1" dirty="0">
                <a:solidFill>
                  <a:schemeClr val="accent1"/>
                </a:solidFill>
              </a:rPr>
              <a:t>Water stewardship and mine waste management – (including GISTM)</a:t>
            </a:r>
          </a:p>
        </p:txBody>
      </p:sp>
      <p:sp>
        <p:nvSpPr>
          <p:cNvPr id="15" name="TextBox 14">
            <a:extLst>
              <a:ext uri="{FF2B5EF4-FFF2-40B4-BE49-F238E27FC236}">
                <a16:creationId xmlns:a16="http://schemas.microsoft.com/office/drawing/2014/main" id="{98363235-AC92-4C99-8FD1-4EB3DF6B192A}"/>
              </a:ext>
            </a:extLst>
          </p:cNvPr>
          <p:cNvSpPr txBox="1"/>
          <p:nvPr/>
        </p:nvSpPr>
        <p:spPr>
          <a:xfrm flipH="1">
            <a:off x="2429890" y="3582109"/>
            <a:ext cx="1998221" cy="646331"/>
          </a:xfrm>
          <a:prstGeom prst="rect">
            <a:avLst/>
          </a:prstGeom>
          <a:noFill/>
        </p:spPr>
        <p:txBody>
          <a:bodyPr wrap="square" rtlCol="0">
            <a:spAutoFit/>
          </a:bodyPr>
          <a:lstStyle/>
          <a:p>
            <a:pPr algn="ctr"/>
            <a:r>
              <a:rPr lang="en-GB" b="1" dirty="0">
                <a:solidFill>
                  <a:schemeClr val="accent1"/>
                </a:solidFill>
              </a:rPr>
              <a:t>Responsible mine closure</a:t>
            </a:r>
          </a:p>
        </p:txBody>
      </p:sp>
    </p:spTree>
    <p:extLst>
      <p:ext uri="{BB962C8B-B14F-4D97-AF65-F5344CB8AC3E}">
        <p14:creationId xmlns:p14="http://schemas.microsoft.com/office/powerpoint/2010/main" val="48073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F748-EA3E-97B9-12B9-C292B874D488}"/>
              </a:ext>
            </a:extLst>
          </p:cNvPr>
          <p:cNvSpPr>
            <a:spLocks noGrp="1"/>
          </p:cNvSpPr>
          <p:nvPr>
            <p:ph type="title"/>
          </p:nvPr>
        </p:nvSpPr>
        <p:spPr/>
        <p:txBody>
          <a:bodyPr/>
          <a:lstStyle/>
          <a:p>
            <a:r>
              <a:rPr lang="en-GB" sz="1600" b="1" dirty="0"/>
              <a:t>Organised view of key ESG standards relevant to mining</a:t>
            </a:r>
            <a:endParaRPr lang="en-ZA" dirty="0"/>
          </a:p>
        </p:txBody>
      </p:sp>
      <p:sp>
        <p:nvSpPr>
          <p:cNvPr id="5" name="Footer Placeholder 4">
            <a:extLst>
              <a:ext uri="{FF2B5EF4-FFF2-40B4-BE49-F238E27FC236}">
                <a16:creationId xmlns:a16="http://schemas.microsoft.com/office/drawing/2014/main" id="{38C76F87-D211-36A2-0DCA-791A39125C53}"/>
              </a:ext>
            </a:extLst>
          </p:cNvPr>
          <p:cNvSpPr>
            <a:spLocks noGrp="1"/>
          </p:cNvSpPr>
          <p:nvPr>
            <p:ph type="ftr" sz="quarter" idx="14"/>
          </p:nvPr>
        </p:nvSpPr>
        <p:spPr/>
        <p:txBody>
          <a:bodyPr/>
          <a:lstStyle/>
          <a:p>
            <a:pPr>
              <a:defRPr/>
            </a:pPr>
            <a:endParaRPr lang="en-GB" altLang="en-US"/>
          </a:p>
        </p:txBody>
      </p:sp>
      <p:pic>
        <p:nvPicPr>
          <p:cNvPr id="9" name="Picture 8">
            <a:extLst>
              <a:ext uri="{FF2B5EF4-FFF2-40B4-BE49-F238E27FC236}">
                <a16:creationId xmlns:a16="http://schemas.microsoft.com/office/drawing/2014/main" id="{9F3B9180-2F90-0D3B-7A03-A82653E0060B}"/>
              </a:ext>
            </a:extLst>
          </p:cNvPr>
          <p:cNvPicPr>
            <a:picLocks noChangeAspect="1"/>
          </p:cNvPicPr>
          <p:nvPr/>
        </p:nvPicPr>
        <p:blipFill>
          <a:blip r:embed="rId2"/>
          <a:stretch>
            <a:fillRect/>
          </a:stretch>
        </p:blipFill>
        <p:spPr>
          <a:xfrm>
            <a:off x="0" y="555526"/>
            <a:ext cx="6858000" cy="4248472"/>
          </a:xfrm>
          <a:prstGeom prst="rect">
            <a:avLst/>
          </a:prstGeom>
        </p:spPr>
      </p:pic>
    </p:spTree>
    <p:extLst>
      <p:ext uri="{BB962C8B-B14F-4D97-AF65-F5344CB8AC3E}">
        <p14:creationId xmlns:p14="http://schemas.microsoft.com/office/powerpoint/2010/main" val="134278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0E73-C808-C678-7BC4-09DA4E25BC94}"/>
              </a:ext>
            </a:extLst>
          </p:cNvPr>
          <p:cNvSpPr>
            <a:spLocks noGrp="1"/>
          </p:cNvSpPr>
          <p:nvPr>
            <p:ph type="title"/>
          </p:nvPr>
        </p:nvSpPr>
        <p:spPr/>
        <p:txBody>
          <a:bodyPr/>
          <a:lstStyle/>
          <a:p>
            <a:r>
              <a:rPr lang="en-ZA" dirty="0"/>
              <a:t>Financial Aspects of Sustainable or Responsible Mining Standards</a:t>
            </a:r>
          </a:p>
        </p:txBody>
      </p:sp>
      <p:sp>
        <p:nvSpPr>
          <p:cNvPr id="3" name="Text Placeholder 2">
            <a:extLst>
              <a:ext uri="{FF2B5EF4-FFF2-40B4-BE49-F238E27FC236}">
                <a16:creationId xmlns:a16="http://schemas.microsoft.com/office/drawing/2014/main" id="{80519127-BA93-4205-137A-B82019CE67A0}"/>
              </a:ext>
            </a:extLst>
          </p:cNvPr>
          <p:cNvSpPr>
            <a:spLocks noGrp="1"/>
          </p:cNvSpPr>
          <p:nvPr>
            <p:ph type="body" sz="quarter" idx="12"/>
          </p:nvPr>
        </p:nvSpPr>
        <p:spPr>
          <a:xfrm>
            <a:off x="296466" y="582613"/>
            <a:ext cx="6300885" cy="4076700"/>
          </a:xfrm>
        </p:spPr>
        <p:txBody>
          <a:bodyPr/>
          <a:lstStyle/>
          <a:p>
            <a:r>
              <a:rPr lang="en-ZA" sz="1200" dirty="0"/>
              <a:t>Some benefits using Sustainable / Responsible Mining Standards include:</a:t>
            </a:r>
          </a:p>
          <a:p>
            <a:pPr lvl="1"/>
            <a:r>
              <a:rPr lang="en-ZA" sz="1200" dirty="0"/>
              <a:t>Assisting with developing internal sustainability standards, i.e. incorporation or alignment with well researched indicators and benchmarks</a:t>
            </a:r>
          </a:p>
          <a:p>
            <a:pPr lvl="1"/>
            <a:r>
              <a:rPr lang="en-ZA" sz="1200" dirty="0"/>
              <a:t>Adoption of credible sustainable or responsible standards provide assurance through third-Party verification</a:t>
            </a:r>
          </a:p>
          <a:p>
            <a:pPr lvl="1"/>
            <a:r>
              <a:rPr lang="en-ZA" sz="1200" dirty="0"/>
              <a:t>Opens access to finance and creates confidence to investors and shareholders</a:t>
            </a:r>
          </a:p>
          <a:p>
            <a:pPr lvl="1"/>
            <a:r>
              <a:rPr lang="en-ZA" sz="1200" dirty="0"/>
              <a:t>Facilitates Due Diligence, a big rise in specific standards being incorporated into transaction and supply chain due diligence. Facilitates ongoing business</a:t>
            </a:r>
          </a:p>
          <a:p>
            <a:pPr lvl="1"/>
            <a:r>
              <a:rPr lang="en-ZA" sz="1200" dirty="0"/>
              <a:t>Reduces the risk of weakening ESG when operating in countries that have weak regulatory environments. International alignment and competition.</a:t>
            </a:r>
          </a:p>
          <a:p>
            <a:pPr lvl="1"/>
            <a:r>
              <a:rPr lang="en-ZA" sz="1200" dirty="0"/>
              <a:t>Reduces internal risk by aligning the company or mine’s ESG policies, values, commitments to its day-to-day operations and creating shared value</a:t>
            </a:r>
          </a:p>
          <a:p>
            <a:pPr lvl="1"/>
            <a:r>
              <a:rPr lang="en-ZA" sz="1200" dirty="0"/>
              <a:t>Information is readily available for external audits</a:t>
            </a:r>
          </a:p>
          <a:p>
            <a:pPr lvl="1"/>
            <a:r>
              <a:rPr lang="en-ZA" sz="1200" dirty="0"/>
              <a:t>Information and data is organised and available for new projects, expansions or permitting requirements such as ESIA’s. Avoid duplication of cost and effort</a:t>
            </a:r>
          </a:p>
          <a:p>
            <a:pPr lvl="1"/>
            <a:r>
              <a:rPr lang="en-ZA" sz="1200" dirty="0"/>
              <a:t>Mine Closure  - Timeous closure and reduction in post-closure costs</a:t>
            </a:r>
          </a:p>
          <a:p>
            <a:pPr lvl="1"/>
            <a:r>
              <a:rPr lang="en-ZA" sz="1200" dirty="0"/>
              <a:t>Cost savings by embracing new technologies – Decarbonisation</a:t>
            </a:r>
          </a:p>
          <a:p>
            <a:pPr lvl="1"/>
            <a:r>
              <a:rPr lang="en-ZA" sz="1200" dirty="0"/>
              <a:t>Continuous improvement – avoiding inflationary pressures later on</a:t>
            </a:r>
          </a:p>
          <a:p>
            <a:pPr lvl="1"/>
            <a:r>
              <a:rPr lang="en-ZA" sz="1200" dirty="0"/>
              <a:t>Improve relationships with communities – reduce reputational and legal risk</a:t>
            </a:r>
          </a:p>
          <a:p>
            <a:pPr lvl="1"/>
            <a:r>
              <a:rPr lang="en-ZA" sz="1200" dirty="0"/>
              <a:t>Water stewardship – shared costs and better results for decision making</a:t>
            </a:r>
          </a:p>
          <a:p>
            <a:pPr lvl="1"/>
            <a:endParaRPr lang="en-ZA" sz="1200" dirty="0"/>
          </a:p>
        </p:txBody>
      </p:sp>
      <p:sp>
        <p:nvSpPr>
          <p:cNvPr id="5" name="Footer Placeholder 4">
            <a:extLst>
              <a:ext uri="{FF2B5EF4-FFF2-40B4-BE49-F238E27FC236}">
                <a16:creationId xmlns:a16="http://schemas.microsoft.com/office/drawing/2014/main" id="{5FD873BB-A791-669D-6926-40D33DD0663E}"/>
              </a:ext>
            </a:extLst>
          </p:cNvPr>
          <p:cNvSpPr>
            <a:spLocks noGrp="1"/>
          </p:cNvSpPr>
          <p:nvPr>
            <p:ph type="ftr" sz="quarter" idx="14"/>
          </p:nvPr>
        </p:nvSpPr>
        <p:spPr/>
        <p:txBody>
          <a:bodyPr/>
          <a:lstStyle/>
          <a:p>
            <a:pPr>
              <a:defRPr/>
            </a:pPr>
            <a:endParaRPr lang="en-GB" altLang="en-US"/>
          </a:p>
        </p:txBody>
      </p:sp>
    </p:spTree>
    <p:extLst>
      <p:ext uri="{BB962C8B-B14F-4D97-AF65-F5344CB8AC3E}">
        <p14:creationId xmlns:p14="http://schemas.microsoft.com/office/powerpoint/2010/main" val="3224157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3E81-ECD2-BACD-A84C-5AF52CC97562}"/>
              </a:ext>
            </a:extLst>
          </p:cNvPr>
          <p:cNvSpPr>
            <a:spLocks noGrp="1"/>
          </p:cNvSpPr>
          <p:nvPr>
            <p:ph type="title"/>
          </p:nvPr>
        </p:nvSpPr>
        <p:spPr>
          <a:xfrm>
            <a:off x="297061" y="595314"/>
            <a:ext cx="3132534" cy="2047875"/>
          </a:xfrm>
        </p:spPr>
        <p:txBody>
          <a:bodyPr vert="horz" lIns="91440" tIns="45720" rIns="91440" bIns="45720" rtlCol="0" anchor="b" anchorCtr="0">
            <a:normAutofit/>
          </a:bodyPr>
          <a:lstStyle/>
          <a:p>
            <a:r>
              <a:rPr lang="en-US" b="0" kern="1200" cap="all" spc="-75" dirty="0">
                <a:latin typeface="+mj-lt"/>
                <a:ea typeface="+mj-ea"/>
                <a:cs typeface="+mj-cs"/>
              </a:rPr>
              <a:t>Questions and Answers</a:t>
            </a:r>
          </a:p>
        </p:txBody>
      </p:sp>
      <p:sp>
        <p:nvSpPr>
          <p:cNvPr id="5" name="Text Placeholder 3">
            <a:extLst>
              <a:ext uri="{FF2B5EF4-FFF2-40B4-BE49-F238E27FC236}">
                <a16:creationId xmlns:a16="http://schemas.microsoft.com/office/drawing/2014/main" id="{5B57231C-13E6-13CF-8C91-2C1BEFE5FF5D}"/>
              </a:ext>
            </a:extLst>
          </p:cNvPr>
          <p:cNvSpPr txBox="1">
            <a:spLocks/>
          </p:cNvSpPr>
          <p:nvPr/>
        </p:nvSpPr>
        <p:spPr bwMode="auto">
          <a:xfrm>
            <a:off x="289621" y="2643189"/>
            <a:ext cx="3132533" cy="20161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accent1"/>
              </a:buClr>
              <a:buFont typeface="Arial" panose="020B0604020202020204" pitchFamily="34" charset="0"/>
              <a:buNone/>
              <a:defRPr sz="900" b="0" kern="1200">
                <a:solidFill>
                  <a:schemeClr val="tx2"/>
                </a:solidFill>
                <a:latin typeface="+mn-lt"/>
                <a:ea typeface="+mn-ea"/>
                <a:cs typeface="+mn-cs"/>
              </a:defRPr>
            </a:lvl1pPr>
            <a:lvl2pPr marL="342900" indent="0" algn="l" rtl="0" eaLnBrk="0" fontAlgn="base" hangingPunct="0">
              <a:spcBef>
                <a:spcPct val="20000"/>
              </a:spcBef>
              <a:spcAft>
                <a:spcPct val="0"/>
              </a:spcAft>
              <a:buClr>
                <a:schemeClr val="accent2"/>
              </a:buClr>
              <a:buFont typeface="Arial" panose="020B0604020202020204" pitchFamily="34" charset="0"/>
              <a:buNone/>
              <a:defRPr sz="1500" b="1" kern="1200">
                <a:solidFill>
                  <a:schemeClr val="tx1"/>
                </a:solidFill>
                <a:latin typeface="+mn-lt"/>
                <a:ea typeface="+mn-ea"/>
                <a:cs typeface="+mn-cs"/>
              </a:defRPr>
            </a:lvl2pPr>
            <a:lvl3pPr marL="685800" indent="0" algn="l" rtl="0" eaLnBrk="0" fontAlgn="base" hangingPunct="0">
              <a:spcBef>
                <a:spcPct val="20000"/>
              </a:spcBef>
              <a:spcAft>
                <a:spcPct val="0"/>
              </a:spcAft>
              <a:buClr>
                <a:srgbClr val="DD5928"/>
              </a:buClr>
              <a:buFont typeface="Arial" panose="020B0604020202020204" pitchFamily="34" charset="0"/>
              <a:buNone/>
              <a:defRPr sz="1350" b="1" kern="1200">
                <a:solidFill>
                  <a:schemeClr val="tx1"/>
                </a:solidFill>
                <a:latin typeface="+mn-lt"/>
                <a:ea typeface="+mn-ea"/>
                <a:cs typeface="+mn-cs"/>
              </a:defRPr>
            </a:lvl3pPr>
            <a:lvl4pPr marL="1028700" indent="0" algn="l" rtl="0" eaLnBrk="0" fontAlgn="base" hangingPunct="0">
              <a:spcBef>
                <a:spcPct val="20000"/>
              </a:spcBef>
              <a:spcAft>
                <a:spcPct val="0"/>
              </a:spcAft>
              <a:buClr>
                <a:srgbClr val="007F3E"/>
              </a:buClr>
              <a:buFont typeface="Arial" panose="020B0604020202020204" pitchFamily="34" charset="0"/>
              <a:buNone/>
              <a:defRPr sz="1200" b="1" kern="1200">
                <a:solidFill>
                  <a:schemeClr val="tx1"/>
                </a:solidFill>
                <a:latin typeface="+mn-lt"/>
                <a:ea typeface="+mn-ea"/>
                <a:cs typeface="+mn-cs"/>
              </a:defRPr>
            </a:lvl4pPr>
            <a:lvl5pPr marL="1371600" indent="0" algn="l" rtl="0" eaLnBrk="0" fontAlgn="base" hangingPunct="0">
              <a:spcBef>
                <a:spcPct val="20000"/>
              </a:spcBef>
              <a:spcAft>
                <a:spcPct val="0"/>
              </a:spcAft>
              <a:buClr>
                <a:srgbClr val="00A1E4"/>
              </a:buClr>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spcBef>
                <a:spcPct val="20000"/>
              </a:spcBef>
              <a:buClr>
                <a:schemeClr val="accent1"/>
              </a:buClr>
              <a:buFont typeface="Arial" pitchFamily="34" charset="0"/>
              <a:buNone/>
              <a:defRPr sz="1200" b="1" kern="1200" baseline="0">
                <a:solidFill>
                  <a:schemeClr val="tx1"/>
                </a:solidFill>
                <a:latin typeface="+mn-lt"/>
                <a:ea typeface="+mn-ea"/>
                <a:cs typeface="+mn-cs"/>
              </a:defRPr>
            </a:lvl6pPr>
            <a:lvl7pPr marL="2057400" indent="0" algn="l" defTabSz="685800" rtl="0" eaLnBrk="1" latinLnBrk="0" hangingPunct="1">
              <a:spcBef>
                <a:spcPct val="20000"/>
              </a:spcBef>
              <a:buClr>
                <a:schemeClr val="accent2"/>
              </a:buClr>
              <a:buFont typeface="Arial" pitchFamily="34" charset="0"/>
              <a:buNone/>
              <a:defRPr sz="1200" b="1" kern="1200">
                <a:solidFill>
                  <a:schemeClr val="tx1"/>
                </a:solidFill>
                <a:latin typeface="+mn-lt"/>
                <a:ea typeface="+mn-ea"/>
                <a:cs typeface="+mn-cs"/>
              </a:defRPr>
            </a:lvl7pPr>
            <a:lvl8pPr marL="2400300" indent="0" algn="l" defTabSz="685800" rtl="0" eaLnBrk="1" latinLnBrk="0" hangingPunct="1">
              <a:spcBef>
                <a:spcPct val="20000"/>
              </a:spcBef>
              <a:buClr>
                <a:schemeClr val="accent3"/>
              </a:buClr>
              <a:buFont typeface="Arial" pitchFamily="34" charset="0"/>
              <a:buNone/>
              <a:defRPr sz="1200" b="1" kern="1200">
                <a:solidFill>
                  <a:schemeClr val="tx1"/>
                </a:solidFill>
                <a:latin typeface="+mn-lt"/>
                <a:ea typeface="+mn-ea"/>
                <a:cs typeface="+mn-cs"/>
              </a:defRPr>
            </a:lvl8pPr>
            <a:lvl9pPr marL="2743200" indent="0" algn="l" defTabSz="685800" rtl="0" eaLnBrk="1" latinLnBrk="0" hangingPunct="1">
              <a:spcBef>
                <a:spcPct val="20000"/>
              </a:spcBef>
              <a:buClr>
                <a:schemeClr val="accent4"/>
              </a:buClr>
              <a:buFont typeface="Arial" pitchFamily="34" charset="0"/>
              <a:buNone/>
              <a:defRPr sz="1200" b="1" kern="1200">
                <a:solidFill>
                  <a:schemeClr val="tx1"/>
                </a:solidFill>
                <a:latin typeface="+mn-lt"/>
                <a:ea typeface="+mn-ea"/>
                <a:cs typeface="+mn-cs"/>
              </a:defRPr>
            </a:lvl9pPr>
          </a:lstStyle>
          <a:p>
            <a:endParaRPr lang="en-US" sz="1500" b="1" kern="1200" dirty="0">
              <a:solidFill>
                <a:schemeClr val="bg2"/>
              </a:solidFill>
              <a:latin typeface="+mn-lt"/>
              <a:ea typeface="+mn-ea"/>
              <a:cs typeface="+mn-cs"/>
            </a:endParaRPr>
          </a:p>
        </p:txBody>
      </p:sp>
      <p:sp>
        <p:nvSpPr>
          <p:cNvPr id="40" name="Footer Placeholder 4">
            <a:extLst>
              <a:ext uri="{FF2B5EF4-FFF2-40B4-BE49-F238E27FC236}">
                <a16:creationId xmlns:a16="http://schemas.microsoft.com/office/drawing/2014/main" id="{A6E11F3D-DAC1-7429-0A31-8B0FC238C7C8}"/>
              </a:ext>
            </a:extLst>
          </p:cNvPr>
          <p:cNvSpPr>
            <a:spLocks noGrp="1"/>
          </p:cNvSpPr>
          <p:nvPr>
            <p:ph type="ftr" sz="quarter" idx="16"/>
          </p:nvPr>
        </p:nvSpPr>
        <p:spPr>
          <a:xfrm>
            <a:off x="1700212" y="4849814"/>
            <a:ext cx="3206354" cy="274637"/>
          </a:xfrm>
        </p:spPr>
        <p:txBody>
          <a:bodyPr/>
          <a:lstStyle/>
          <a:p>
            <a:pPr>
              <a:defRPr/>
            </a:pPr>
            <a:endParaRPr lang="en-GB" altLang="en-US"/>
          </a:p>
        </p:txBody>
      </p:sp>
    </p:spTree>
    <p:extLst>
      <p:ext uri="{BB962C8B-B14F-4D97-AF65-F5344CB8AC3E}">
        <p14:creationId xmlns:p14="http://schemas.microsoft.com/office/powerpoint/2010/main" val="309289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1907BBA-EED5-226F-C653-972B000C2670}"/>
              </a:ext>
            </a:extLst>
          </p:cNvPr>
          <p:cNvSpPr>
            <a:spLocks noGrp="1"/>
          </p:cNvSpPr>
          <p:nvPr>
            <p:ph type="title"/>
          </p:nvPr>
        </p:nvSpPr>
        <p:spPr>
          <a:xfrm>
            <a:off x="220267" y="1"/>
            <a:ext cx="6233069" cy="411163"/>
          </a:xfrm>
        </p:spPr>
        <p:txBody>
          <a:bodyPr anchor="ctr">
            <a:normAutofit/>
          </a:bodyPr>
          <a:lstStyle/>
          <a:p>
            <a:r>
              <a:rPr lang="en-US" dirty="0"/>
              <a:t>Presentation Topics</a:t>
            </a:r>
          </a:p>
        </p:txBody>
      </p:sp>
      <p:sp>
        <p:nvSpPr>
          <p:cNvPr id="34" name="Text Placeholder 2">
            <a:extLst>
              <a:ext uri="{FF2B5EF4-FFF2-40B4-BE49-F238E27FC236}">
                <a16:creationId xmlns:a16="http://schemas.microsoft.com/office/drawing/2014/main" id="{9C62295E-4BD4-1D2C-AA8C-4DDAC5A3952C}"/>
              </a:ext>
            </a:extLst>
          </p:cNvPr>
          <p:cNvSpPr>
            <a:spLocks noGrp="1"/>
          </p:cNvSpPr>
          <p:nvPr>
            <p:ph type="body" sz="quarter" idx="14"/>
          </p:nvPr>
        </p:nvSpPr>
        <p:spPr>
          <a:xfrm>
            <a:off x="297099" y="4156076"/>
            <a:ext cx="6264429" cy="503238"/>
          </a:xfrm>
        </p:spPr>
        <p:txBody>
          <a:bodyPr/>
          <a:lstStyle/>
          <a:p>
            <a:r>
              <a:rPr lang="en-US" dirty="0"/>
              <a:t>Please open Mentimeter.com on your phone or computer browser to participate in two interactive surveys during the presentation</a:t>
            </a:r>
          </a:p>
        </p:txBody>
      </p:sp>
      <p:sp>
        <p:nvSpPr>
          <p:cNvPr id="36" name="Text Placeholder 3">
            <a:extLst>
              <a:ext uri="{FF2B5EF4-FFF2-40B4-BE49-F238E27FC236}">
                <a16:creationId xmlns:a16="http://schemas.microsoft.com/office/drawing/2014/main" id="{1AB3C2DC-D2D9-02B7-2D6A-73CE156B969C}"/>
              </a:ext>
            </a:extLst>
          </p:cNvPr>
          <p:cNvSpPr>
            <a:spLocks noGrp="1"/>
          </p:cNvSpPr>
          <p:nvPr>
            <p:ph type="body" sz="quarter" idx="25"/>
          </p:nvPr>
        </p:nvSpPr>
        <p:spPr>
          <a:xfrm>
            <a:off x="296468" y="582614"/>
            <a:ext cx="6265067" cy="549275"/>
          </a:xfrm>
        </p:spPr>
        <p:txBody>
          <a:bodyPr/>
          <a:lstStyle/>
          <a:p>
            <a:r>
              <a:rPr lang="en-US" sz="1600" dirty="0"/>
              <a:t>The following topics will be discussed</a:t>
            </a:r>
          </a:p>
        </p:txBody>
      </p:sp>
      <p:sp>
        <p:nvSpPr>
          <p:cNvPr id="38" name="Text Placeholder 4">
            <a:extLst>
              <a:ext uri="{FF2B5EF4-FFF2-40B4-BE49-F238E27FC236}">
                <a16:creationId xmlns:a16="http://schemas.microsoft.com/office/drawing/2014/main" id="{A783C2CF-7777-5C15-28AF-2B4470837A9E}"/>
              </a:ext>
            </a:extLst>
          </p:cNvPr>
          <p:cNvSpPr>
            <a:spLocks noGrp="1"/>
          </p:cNvSpPr>
          <p:nvPr>
            <p:ph type="body" sz="quarter" idx="26"/>
          </p:nvPr>
        </p:nvSpPr>
        <p:spPr>
          <a:xfrm>
            <a:off x="296468" y="1458952"/>
            <a:ext cx="6265068" cy="2192917"/>
          </a:xfrm>
        </p:spPr>
        <p:txBody>
          <a:bodyPr/>
          <a:lstStyle/>
          <a:p>
            <a:pPr>
              <a:spcBef>
                <a:spcPts val="600"/>
              </a:spcBef>
            </a:pPr>
            <a:r>
              <a:rPr lang="en-US" sz="1600" dirty="0"/>
              <a:t>Brief Overview of ESG and Sustainability</a:t>
            </a:r>
          </a:p>
          <a:p>
            <a:pPr>
              <a:spcBef>
                <a:spcPts val="600"/>
              </a:spcBef>
            </a:pPr>
            <a:r>
              <a:rPr lang="en-US" sz="1600" dirty="0"/>
              <a:t>Current ESG topics in the Mining Industry</a:t>
            </a:r>
          </a:p>
          <a:p>
            <a:pPr>
              <a:spcBef>
                <a:spcPts val="600"/>
              </a:spcBef>
            </a:pPr>
            <a:r>
              <a:rPr lang="en-US" sz="1600" dirty="0"/>
              <a:t>Megatrends we see affecting the mining industry</a:t>
            </a:r>
          </a:p>
          <a:p>
            <a:pPr>
              <a:spcBef>
                <a:spcPts val="600"/>
              </a:spcBef>
            </a:pPr>
            <a:r>
              <a:rPr lang="en-US" sz="1600" dirty="0"/>
              <a:t>Changes observed in how mines are changing towards Good International Best Practice</a:t>
            </a:r>
          </a:p>
          <a:p>
            <a:pPr>
              <a:spcBef>
                <a:spcPts val="600"/>
              </a:spcBef>
            </a:pPr>
            <a:r>
              <a:rPr lang="en-US" sz="1600" dirty="0"/>
              <a:t>The role of sustainability standards</a:t>
            </a:r>
          </a:p>
          <a:p>
            <a:pPr>
              <a:spcBef>
                <a:spcPts val="600"/>
              </a:spcBef>
            </a:pPr>
            <a:r>
              <a:rPr lang="en-US" sz="1600" dirty="0"/>
              <a:t>Financial Benefits and Building Resilience</a:t>
            </a:r>
          </a:p>
          <a:p>
            <a:pPr>
              <a:spcBef>
                <a:spcPts val="600"/>
              </a:spcBef>
            </a:pPr>
            <a:r>
              <a:rPr lang="en-US" sz="1600" dirty="0"/>
              <a:t>Questions and Sharing some Learnings</a:t>
            </a:r>
          </a:p>
        </p:txBody>
      </p:sp>
      <p:sp>
        <p:nvSpPr>
          <p:cNvPr id="40" name="Footer Placeholder 5">
            <a:extLst>
              <a:ext uri="{FF2B5EF4-FFF2-40B4-BE49-F238E27FC236}">
                <a16:creationId xmlns:a16="http://schemas.microsoft.com/office/drawing/2014/main" id="{F183C839-DAA8-19B8-CC9C-EE5B084F13B7}"/>
              </a:ext>
            </a:extLst>
          </p:cNvPr>
          <p:cNvSpPr>
            <a:spLocks noGrp="1"/>
          </p:cNvSpPr>
          <p:nvPr>
            <p:ph type="ftr" sz="quarter" idx="27"/>
          </p:nvPr>
        </p:nvSpPr>
        <p:spPr>
          <a:xfrm>
            <a:off x="1700212" y="4849814"/>
            <a:ext cx="3206354" cy="274637"/>
          </a:xfrm>
        </p:spPr>
        <p:txBody>
          <a:bodyPr/>
          <a:lstStyle/>
          <a:p>
            <a:pPr>
              <a:defRPr/>
            </a:pPr>
            <a:endParaRPr lang="en-GB" altLang="en-US" dirty="0"/>
          </a:p>
        </p:txBody>
      </p:sp>
    </p:spTree>
    <p:extLst>
      <p:ext uri="{BB962C8B-B14F-4D97-AF65-F5344CB8AC3E}">
        <p14:creationId xmlns:p14="http://schemas.microsoft.com/office/powerpoint/2010/main" val="379711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04B0B7F-8E92-2CE8-25FF-F191DF0395DD}"/>
              </a:ext>
            </a:extLst>
          </p:cNvPr>
          <p:cNvSpPr>
            <a:spLocks noGrp="1"/>
          </p:cNvSpPr>
          <p:nvPr>
            <p:ph type="title"/>
          </p:nvPr>
        </p:nvSpPr>
        <p:spPr>
          <a:xfrm>
            <a:off x="188640" y="0"/>
            <a:ext cx="6232525" cy="411163"/>
          </a:xfrm>
        </p:spPr>
        <p:txBody>
          <a:bodyPr>
            <a:normAutofit/>
          </a:bodyPr>
          <a:lstStyle/>
          <a:p>
            <a:r>
              <a:rPr lang="en-GB" dirty="0"/>
              <a:t>ESG and Sustainable Development</a:t>
            </a:r>
          </a:p>
        </p:txBody>
      </p:sp>
      <p:graphicFrame>
        <p:nvGraphicFramePr>
          <p:cNvPr id="14" name="Diagram 13">
            <a:extLst>
              <a:ext uri="{FF2B5EF4-FFF2-40B4-BE49-F238E27FC236}">
                <a16:creationId xmlns:a16="http://schemas.microsoft.com/office/drawing/2014/main" id="{33ECB6CC-03F1-0693-D3F5-E8B258E06190}"/>
              </a:ext>
            </a:extLst>
          </p:cNvPr>
          <p:cNvGraphicFramePr/>
          <p:nvPr>
            <p:extLst>
              <p:ext uri="{D42A27DB-BD31-4B8C-83A1-F6EECF244321}">
                <p14:modId xmlns:p14="http://schemas.microsoft.com/office/powerpoint/2010/main" val="1173610480"/>
              </p:ext>
            </p:extLst>
          </p:nvPr>
        </p:nvGraphicFramePr>
        <p:xfrm>
          <a:off x="0" y="411163"/>
          <a:ext cx="6857999" cy="4392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30643CD6-65B0-D8F2-EF01-FD8E241DAE5D}"/>
              </a:ext>
            </a:extLst>
          </p:cNvPr>
          <p:cNvSpPr txBox="1"/>
          <p:nvPr/>
        </p:nvSpPr>
        <p:spPr>
          <a:xfrm>
            <a:off x="2852935" y="2427734"/>
            <a:ext cx="1152128" cy="584775"/>
          </a:xfrm>
          <a:prstGeom prst="rect">
            <a:avLst/>
          </a:prstGeom>
          <a:solidFill>
            <a:srgbClr val="FFC000"/>
          </a:solidFill>
          <a:ln w="25400">
            <a:solidFill>
              <a:schemeClr val="bg2"/>
            </a:solidFill>
          </a:ln>
        </p:spPr>
        <p:txBody>
          <a:bodyPr wrap="square" rtlCol="0">
            <a:spAutoFit/>
          </a:bodyPr>
          <a:lstStyle/>
          <a:p>
            <a:pPr algn="ctr"/>
            <a:r>
              <a:rPr lang="en-GB" sz="3200" dirty="0"/>
              <a:t>ESG</a:t>
            </a:r>
          </a:p>
        </p:txBody>
      </p:sp>
      <p:sp>
        <p:nvSpPr>
          <p:cNvPr id="16" name="TextBox 15">
            <a:extLst>
              <a:ext uri="{FF2B5EF4-FFF2-40B4-BE49-F238E27FC236}">
                <a16:creationId xmlns:a16="http://schemas.microsoft.com/office/drawing/2014/main" id="{B7A6236B-8A53-6CFD-A320-7510296AC3C3}"/>
              </a:ext>
            </a:extLst>
          </p:cNvPr>
          <p:cNvSpPr txBox="1"/>
          <p:nvPr/>
        </p:nvSpPr>
        <p:spPr>
          <a:xfrm>
            <a:off x="548680" y="494258"/>
            <a:ext cx="432048" cy="4154984"/>
          </a:xfrm>
          <a:prstGeom prst="rect">
            <a:avLst/>
          </a:prstGeom>
          <a:noFill/>
        </p:spPr>
        <p:txBody>
          <a:bodyPr wrap="square" rtlCol="0">
            <a:spAutoFit/>
          </a:bodyPr>
          <a:lstStyle/>
          <a:p>
            <a:r>
              <a:rPr lang="en-GB" sz="2400" b="1" dirty="0">
                <a:solidFill>
                  <a:schemeClr val="accent4">
                    <a:lumMod val="75000"/>
                  </a:schemeClr>
                </a:solidFill>
              </a:rPr>
              <a:t>S</a:t>
            </a:r>
          </a:p>
          <a:p>
            <a:r>
              <a:rPr lang="en-GB" sz="2400" b="1" dirty="0">
                <a:solidFill>
                  <a:schemeClr val="accent4">
                    <a:lumMod val="75000"/>
                  </a:schemeClr>
                </a:solidFill>
              </a:rPr>
              <a:t>U</a:t>
            </a:r>
          </a:p>
          <a:p>
            <a:r>
              <a:rPr lang="en-GB" sz="2400" b="1" dirty="0">
                <a:solidFill>
                  <a:schemeClr val="accent4">
                    <a:lumMod val="75000"/>
                  </a:schemeClr>
                </a:solidFill>
              </a:rPr>
              <a:t>S</a:t>
            </a:r>
          </a:p>
          <a:p>
            <a:r>
              <a:rPr lang="en-GB" sz="2400" b="1" dirty="0">
                <a:solidFill>
                  <a:schemeClr val="accent4">
                    <a:lumMod val="75000"/>
                  </a:schemeClr>
                </a:solidFill>
              </a:rPr>
              <a:t>T</a:t>
            </a:r>
          </a:p>
          <a:p>
            <a:r>
              <a:rPr lang="en-GB" sz="2400" b="1" dirty="0">
                <a:solidFill>
                  <a:schemeClr val="accent4">
                    <a:lumMod val="75000"/>
                  </a:schemeClr>
                </a:solidFill>
              </a:rPr>
              <a:t>A</a:t>
            </a:r>
          </a:p>
          <a:p>
            <a:r>
              <a:rPr lang="en-GB" sz="2400" b="1" dirty="0">
                <a:solidFill>
                  <a:schemeClr val="accent4">
                    <a:lumMod val="75000"/>
                  </a:schemeClr>
                </a:solidFill>
              </a:rPr>
              <a:t>I</a:t>
            </a:r>
          </a:p>
          <a:p>
            <a:r>
              <a:rPr lang="en-GB" sz="2400" b="1" dirty="0">
                <a:solidFill>
                  <a:schemeClr val="accent4">
                    <a:lumMod val="75000"/>
                  </a:schemeClr>
                </a:solidFill>
              </a:rPr>
              <a:t>N</a:t>
            </a:r>
          </a:p>
          <a:p>
            <a:r>
              <a:rPr lang="en-GB" sz="2400" b="1" dirty="0">
                <a:solidFill>
                  <a:schemeClr val="accent4">
                    <a:lumMod val="75000"/>
                  </a:schemeClr>
                </a:solidFill>
              </a:rPr>
              <a:t>A</a:t>
            </a:r>
          </a:p>
          <a:p>
            <a:r>
              <a:rPr lang="en-GB" sz="2400" b="1" dirty="0">
                <a:solidFill>
                  <a:schemeClr val="accent4">
                    <a:lumMod val="75000"/>
                  </a:schemeClr>
                </a:solidFill>
              </a:rPr>
              <a:t>B</a:t>
            </a:r>
          </a:p>
          <a:p>
            <a:r>
              <a:rPr lang="en-GB" sz="2400" b="1" dirty="0">
                <a:solidFill>
                  <a:schemeClr val="accent4">
                    <a:lumMod val="75000"/>
                  </a:schemeClr>
                </a:solidFill>
              </a:rPr>
              <a:t>L</a:t>
            </a:r>
          </a:p>
          <a:p>
            <a:r>
              <a:rPr lang="en-GB" sz="2400" b="1" dirty="0">
                <a:solidFill>
                  <a:schemeClr val="accent4">
                    <a:lumMod val="75000"/>
                  </a:schemeClr>
                </a:solidFill>
              </a:rPr>
              <a:t>E</a:t>
            </a:r>
            <a:endParaRPr lang="en-GB" b="1" dirty="0">
              <a:solidFill>
                <a:schemeClr val="accent4">
                  <a:lumMod val="75000"/>
                </a:schemeClr>
              </a:solidFill>
            </a:endParaRPr>
          </a:p>
        </p:txBody>
      </p:sp>
      <p:sp>
        <p:nvSpPr>
          <p:cNvPr id="17" name="TextBox 16">
            <a:extLst>
              <a:ext uri="{FF2B5EF4-FFF2-40B4-BE49-F238E27FC236}">
                <a16:creationId xmlns:a16="http://schemas.microsoft.com/office/drawing/2014/main" id="{D8156A14-9190-3EEE-1CF1-B1EC382A1FE1}"/>
              </a:ext>
            </a:extLst>
          </p:cNvPr>
          <p:cNvSpPr txBox="1"/>
          <p:nvPr/>
        </p:nvSpPr>
        <p:spPr>
          <a:xfrm>
            <a:off x="5805264" y="564401"/>
            <a:ext cx="432048" cy="4154984"/>
          </a:xfrm>
          <a:prstGeom prst="rect">
            <a:avLst/>
          </a:prstGeom>
          <a:noFill/>
        </p:spPr>
        <p:txBody>
          <a:bodyPr wrap="square" rtlCol="0">
            <a:spAutoFit/>
          </a:bodyPr>
          <a:lstStyle/>
          <a:p>
            <a:r>
              <a:rPr lang="en-GB" sz="2400" b="1" dirty="0">
                <a:solidFill>
                  <a:schemeClr val="accent4">
                    <a:lumMod val="75000"/>
                  </a:schemeClr>
                </a:solidFill>
              </a:rPr>
              <a:t>D</a:t>
            </a:r>
          </a:p>
          <a:p>
            <a:r>
              <a:rPr lang="en-GB" sz="2400" b="1" dirty="0">
                <a:solidFill>
                  <a:schemeClr val="accent4">
                    <a:lumMod val="75000"/>
                  </a:schemeClr>
                </a:solidFill>
              </a:rPr>
              <a:t>E</a:t>
            </a:r>
          </a:p>
          <a:p>
            <a:r>
              <a:rPr lang="en-GB" sz="2400" b="1" dirty="0">
                <a:solidFill>
                  <a:schemeClr val="accent4">
                    <a:lumMod val="75000"/>
                  </a:schemeClr>
                </a:solidFill>
              </a:rPr>
              <a:t>V</a:t>
            </a:r>
          </a:p>
          <a:p>
            <a:r>
              <a:rPr lang="en-GB" sz="2400" b="1" dirty="0">
                <a:solidFill>
                  <a:schemeClr val="accent4">
                    <a:lumMod val="75000"/>
                  </a:schemeClr>
                </a:solidFill>
              </a:rPr>
              <a:t>EL</a:t>
            </a:r>
          </a:p>
          <a:p>
            <a:r>
              <a:rPr lang="en-GB" sz="2400" b="1" dirty="0">
                <a:solidFill>
                  <a:schemeClr val="accent4">
                    <a:lumMod val="75000"/>
                  </a:schemeClr>
                </a:solidFill>
              </a:rPr>
              <a:t>O</a:t>
            </a:r>
          </a:p>
          <a:p>
            <a:r>
              <a:rPr lang="en-GB" sz="2400" b="1" dirty="0">
                <a:solidFill>
                  <a:schemeClr val="accent4">
                    <a:lumMod val="75000"/>
                  </a:schemeClr>
                </a:solidFill>
              </a:rPr>
              <a:t>P</a:t>
            </a:r>
          </a:p>
          <a:p>
            <a:r>
              <a:rPr lang="en-GB" sz="2400" b="1" dirty="0">
                <a:solidFill>
                  <a:schemeClr val="accent4">
                    <a:lumMod val="75000"/>
                  </a:schemeClr>
                </a:solidFill>
              </a:rPr>
              <a:t>M</a:t>
            </a:r>
          </a:p>
          <a:p>
            <a:r>
              <a:rPr lang="en-GB" sz="2400" b="1" dirty="0">
                <a:solidFill>
                  <a:schemeClr val="accent4">
                    <a:lumMod val="75000"/>
                  </a:schemeClr>
                </a:solidFill>
              </a:rPr>
              <a:t>E</a:t>
            </a:r>
          </a:p>
          <a:p>
            <a:r>
              <a:rPr lang="en-GB" sz="2400" b="1" dirty="0">
                <a:solidFill>
                  <a:schemeClr val="accent4">
                    <a:lumMod val="75000"/>
                  </a:schemeClr>
                </a:solidFill>
              </a:rPr>
              <a:t>N</a:t>
            </a:r>
          </a:p>
          <a:p>
            <a:r>
              <a:rPr lang="en-GB" sz="2400" b="1" dirty="0">
                <a:solidFill>
                  <a:schemeClr val="accent4">
                    <a:lumMod val="75000"/>
                  </a:schemeClr>
                </a:solidFill>
              </a:rPr>
              <a:t>T</a:t>
            </a:r>
            <a:endParaRPr lang="en-GB" b="1" dirty="0">
              <a:solidFill>
                <a:schemeClr val="accent4">
                  <a:lumMod val="75000"/>
                </a:schemeClr>
              </a:solidFill>
            </a:endParaRPr>
          </a:p>
        </p:txBody>
      </p:sp>
    </p:spTree>
    <p:extLst>
      <p:ext uri="{BB962C8B-B14F-4D97-AF65-F5344CB8AC3E}">
        <p14:creationId xmlns:p14="http://schemas.microsoft.com/office/powerpoint/2010/main" val="272243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F1907BBA-EED5-226F-C653-972B000C2670}"/>
              </a:ext>
            </a:extLst>
          </p:cNvPr>
          <p:cNvSpPr>
            <a:spLocks noGrp="1"/>
          </p:cNvSpPr>
          <p:nvPr>
            <p:ph type="title"/>
          </p:nvPr>
        </p:nvSpPr>
        <p:spPr>
          <a:xfrm>
            <a:off x="220267" y="1"/>
            <a:ext cx="6233069" cy="411163"/>
          </a:xfrm>
        </p:spPr>
        <p:txBody>
          <a:bodyPr anchor="ctr">
            <a:normAutofit/>
          </a:bodyPr>
          <a:lstStyle/>
          <a:p>
            <a:r>
              <a:rPr lang="en-US" dirty="0"/>
              <a:t>How ESG links to Sustainable Development</a:t>
            </a:r>
          </a:p>
        </p:txBody>
      </p:sp>
      <p:sp>
        <p:nvSpPr>
          <p:cNvPr id="40" name="Footer Placeholder 5">
            <a:extLst>
              <a:ext uri="{FF2B5EF4-FFF2-40B4-BE49-F238E27FC236}">
                <a16:creationId xmlns:a16="http://schemas.microsoft.com/office/drawing/2014/main" id="{F183C839-DAA8-19B8-CC9C-EE5B084F13B7}"/>
              </a:ext>
            </a:extLst>
          </p:cNvPr>
          <p:cNvSpPr>
            <a:spLocks noGrp="1"/>
          </p:cNvSpPr>
          <p:nvPr>
            <p:ph type="ftr" sz="quarter" idx="27"/>
          </p:nvPr>
        </p:nvSpPr>
        <p:spPr>
          <a:xfrm>
            <a:off x="1700212" y="4849814"/>
            <a:ext cx="3206354" cy="274637"/>
          </a:xfrm>
        </p:spPr>
        <p:txBody>
          <a:bodyPr/>
          <a:lstStyle/>
          <a:p>
            <a:pPr>
              <a:defRPr/>
            </a:pPr>
            <a:endParaRPr lang="en-GB" altLang="en-US" dirty="0"/>
          </a:p>
        </p:txBody>
      </p:sp>
      <p:sp>
        <p:nvSpPr>
          <p:cNvPr id="2" name="TextBox 1">
            <a:extLst>
              <a:ext uri="{FF2B5EF4-FFF2-40B4-BE49-F238E27FC236}">
                <a16:creationId xmlns:a16="http://schemas.microsoft.com/office/drawing/2014/main" id="{3DCC20F6-49DA-7243-DD78-69188BA772C0}"/>
              </a:ext>
            </a:extLst>
          </p:cNvPr>
          <p:cNvSpPr txBox="1"/>
          <p:nvPr/>
        </p:nvSpPr>
        <p:spPr>
          <a:xfrm>
            <a:off x="297099" y="1960454"/>
            <a:ext cx="6408712" cy="646331"/>
          </a:xfrm>
          <a:prstGeom prst="rect">
            <a:avLst/>
          </a:prstGeom>
          <a:noFill/>
        </p:spPr>
        <p:txBody>
          <a:bodyPr wrap="square">
            <a:spAutoFit/>
          </a:bodyPr>
          <a:lstStyle/>
          <a:p>
            <a:pPr algn="ctr"/>
            <a:r>
              <a:rPr lang="en-GB" dirty="0"/>
              <a:t>ESG is the institutional response to sustainable development imperatives</a:t>
            </a:r>
          </a:p>
        </p:txBody>
      </p:sp>
      <p:sp>
        <p:nvSpPr>
          <p:cNvPr id="4" name="Text Placeholder 3">
            <a:extLst>
              <a:ext uri="{FF2B5EF4-FFF2-40B4-BE49-F238E27FC236}">
                <a16:creationId xmlns:a16="http://schemas.microsoft.com/office/drawing/2014/main" id="{24E53A40-5320-7E84-4853-AA98116C3E73}"/>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139603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0FD239B-B596-35BB-8D6D-F1EA89B82A37}"/>
              </a:ext>
            </a:extLst>
          </p:cNvPr>
          <p:cNvSpPr>
            <a:spLocks noGrp="1"/>
          </p:cNvSpPr>
          <p:nvPr>
            <p:ph type="title"/>
          </p:nvPr>
        </p:nvSpPr>
        <p:spPr>
          <a:xfrm>
            <a:off x="186854" y="0"/>
            <a:ext cx="6233069" cy="411163"/>
          </a:xfrm>
        </p:spPr>
        <p:txBody>
          <a:bodyPr/>
          <a:lstStyle/>
          <a:p>
            <a:r>
              <a:rPr lang="en-US" dirty="0"/>
              <a:t>ESG and Sustainability</a:t>
            </a:r>
          </a:p>
        </p:txBody>
      </p:sp>
      <p:sp>
        <p:nvSpPr>
          <p:cNvPr id="7" name="TextBox 6">
            <a:extLst>
              <a:ext uri="{FF2B5EF4-FFF2-40B4-BE49-F238E27FC236}">
                <a16:creationId xmlns:a16="http://schemas.microsoft.com/office/drawing/2014/main" id="{8A6515B0-A599-267B-13BA-7A383997C4BB}"/>
              </a:ext>
            </a:extLst>
          </p:cNvPr>
          <p:cNvSpPr txBox="1"/>
          <p:nvPr/>
        </p:nvSpPr>
        <p:spPr bwMode="auto">
          <a:xfrm>
            <a:off x="296466" y="582613"/>
            <a:ext cx="2268438" cy="3789337"/>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spcBef>
                <a:spcPct val="20000"/>
              </a:spcBef>
              <a:buClr>
                <a:schemeClr val="accent1"/>
              </a:buClr>
            </a:pPr>
            <a:r>
              <a:rPr lang="en-US" sz="1400" b="0" kern="1200" dirty="0">
                <a:solidFill>
                  <a:schemeClr val="tx2"/>
                </a:solidFill>
                <a:latin typeface="+mn-lt"/>
                <a:ea typeface="+mn-ea"/>
                <a:cs typeface="+mn-cs"/>
              </a:rPr>
              <a:t>Term “ESG” has become popular with the strengthening of the economic pillar or sustainability </a:t>
            </a:r>
          </a:p>
          <a:p>
            <a:pPr>
              <a:spcBef>
                <a:spcPct val="20000"/>
              </a:spcBef>
              <a:buClr>
                <a:schemeClr val="accent1"/>
              </a:buClr>
            </a:pPr>
            <a:endParaRPr lang="en-US" sz="1400" b="0" kern="1200" dirty="0">
              <a:solidFill>
                <a:schemeClr val="tx2"/>
              </a:solidFill>
              <a:latin typeface="+mn-lt"/>
              <a:ea typeface="+mn-ea"/>
              <a:cs typeface="+mn-cs"/>
            </a:endParaRPr>
          </a:p>
          <a:p>
            <a:pPr>
              <a:spcBef>
                <a:spcPct val="20000"/>
              </a:spcBef>
              <a:buClr>
                <a:schemeClr val="accent1"/>
              </a:buClr>
            </a:pPr>
            <a:r>
              <a:rPr lang="en-US" sz="1400" b="0" kern="1200" dirty="0">
                <a:solidFill>
                  <a:schemeClr val="tx2"/>
                </a:solidFill>
                <a:latin typeface="+mn-lt"/>
                <a:ea typeface="+mn-ea"/>
                <a:cs typeface="+mn-cs"/>
              </a:rPr>
              <a:t>Emergence of the green economy and shared value business model:</a:t>
            </a:r>
          </a:p>
          <a:p>
            <a:pPr marL="171450" indent="-171450">
              <a:spcBef>
                <a:spcPct val="20000"/>
              </a:spcBef>
              <a:buClr>
                <a:schemeClr val="accent1"/>
              </a:buClr>
              <a:buFont typeface="Arial" panose="020B0604020202020204" pitchFamily="34" charset="0"/>
              <a:buChar char="•"/>
            </a:pPr>
            <a:r>
              <a:rPr lang="en-US" sz="1400" b="0" kern="1200" dirty="0">
                <a:solidFill>
                  <a:schemeClr val="tx2"/>
                </a:solidFill>
                <a:latin typeface="+mn-lt"/>
                <a:ea typeface="+mn-ea"/>
                <a:cs typeface="+mn-cs"/>
              </a:rPr>
              <a:t>Financier activism – lenders, investors</a:t>
            </a:r>
          </a:p>
          <a:p>
            <a:pPr marL="171450" indent="-171450">
              <a:spcBef>
                <a:spcPct val="20000"/>
              </a:spcBef>
              <a:buClr>
                <a:schemeClr val="accent1"/>
              </a:buClr>
              <a:buFont typeface="Arial" panose="020B0604020202020204" pitchFamily="34" charset="0"/>
              <a:buChar char="•"/>
            </a:pPr>
            <a:r>
              <a:rPr lang="en-US" sz="1400" b="0" kern="1200" dirty="0">
                <a:solidFill>
                  <a:schemeClr val="tx2"/>
                </a:solidFill>
                <a:latin typeface="+mn-lt"/>
                <a:ea typeface="+mn-ea"/>
                <a:cs typeface="+mn-cs"/>
              </a:rPr>
              <a:t>Shareholder activism</a:t>
            </a:r>
          </a:p>
          <a:p>
            <a:pPr marL="171450" indent="-171450">
              <a:spcBef>
                <a:spcPct val="20000"/>
              </a:spcBef>
              <a:buClr>
                <a:schemeClr val="accent1"/>
              </a:buClr>
              <a:buFont typeface="Arial" panose="020B0604020202020204" pitchFamily="34" charset="0"/>
              <a:buChar char="•"/>
            </a:pPr>
            <a:r>
              <a:rPr lang="en-US" sz="1400" b="0" kern="1200" dirty="0">
                <a:solidFill>
                  <a:schemeClr val="tx2"/>
                </a:solidFill>
                <a:latin typeface="+mn-lt"/>
                <a:ea typeface="+mn-ea"/>
                <a:cs typeface="+mn-cs"/>
              </a:rPr>
              <a:t>Supply chain activism</a:t>
            </a:r>
          </a:p>
          <a:p>
            <a:pPr marL="171450" indent="-171450">
              <a:spcBef>
                <a:spcPct val="20000"/>
              </a:spcBef>
              <a:buClr>
                <a:schemeClr val="accent1"/>
              </a:buClr>
              <a:buFont typeface="Arial" panose="020B0604020202020204" pitchFamily="34" charset="0"/>
              <a:buChar char="•"/>
            </a:pPr>
            <a:r>
              <a:rPr lang="en-US" sz="1400" b="0" kern="1200" dirty="0">
                <a:solidFill>
                  <a:schemeClr val="tx2"/>
                </a:solidFill>
                <a:latin typeface="+mn-lt"/>
                <a:ea typeface="+mn-ea"/>
                <a:cs typeface="+mn-cs"/>
              </a:rPr>
              <a:t>Pressure from clients/ customers</a:t>
            </a:r>
          </a:p>
          <a:p>
            <a:pPr>
              <a:spcBef>
                <a:spcPct val="20000"/>
              </a:spcBef>
              <a:buClr>
                <a:schemeClr val="accent1"/>
              </a:buClr>
            </a:pPr>
            <a:endParaRPr lang="en-US" sz="900" b="0" kern="1200" dirty="0">
              <a:solidFill>
                <a:schemeClr val="tx2"/>
              </a:solidFill>
              <a:latin typeface="+mn-lt"/>
              <a:ea typeface="+mn-ea"/>
              <a:cs typeface="+mn-cs"/>
            </a:endParaRPr>
          </a:p>
        </p:txBody>
      </p:sp>
      <p:pic>
        <p:nvPicPr>
          <p:cNvPr id="8" name="Picture 7">
            <a:extLst>
              <a:ext uri="{FF2B5EF4-FFF2-40B4-BE49-F238E27FC236}">
                <a16:creationId xmlns:a16="http://schemas.microsoft.com/office/drawing/2014/main" id="{74BE5E7E-80B1-EA32-C2AF-C8ECC2A6C831}"/>
              </a:ext>
            </a:extLst>
          </p:cNvPr>
          <p:cNvPicPr>
            <a:picLocks noChangeAspect="1"/>
          </p:cNvPicPr>
          <p:nvPr/>
        </p:nvPicPr>
        <p:blipFill>
          <a:blip r:embed="rId2"/>
          <a:stretch>
            <a:fillRect/>
          </a:stretch>
        </p:blipFill>
        <p:spPr>
          <a:xfrm>
            <a:off x="2737616" y="582613"/>
            <a:ext cx="3823918" cy="3489325"/>
          </a:xfrm>
          <a:prstGeom prst="rect">
            <a:avLst/>
          </a:prstGeom>
          <a:noFill/>
        </p:spPr>
      </p:pic>
      <p:sp>
        <p:nvSpPr>
          <p:cNvPr id="27" name="Footer Placeholder 5">
            <a:extLst>
              <a:ext uri="{FF2B5EF4-FFF2-40B4-BE49-F238E27FC236}">
                <a16:creationId xmlns:a16="http://schemas.microsoft.com/office/drawing/2014/main" id="{3251FA84-5445-54C9-9EFD-5F61EDC41C3F}"/>
              </a:ext>
            </a:extLst>
          </p:cNvPr>
          <p:cNvSpPr>
            <a:spLocks noGrp="1"/>
          </p:cNvSpPr>
          <p:nvPr>
            <p:ph type="ftr" sz="quarter" idx="14"/>
          </p:nvPr>
        </p:nvSpPr>
        <p:spPr>
          <a:xfrm>
            <a:off x="1700212" y="4849814"/>
            <a:ext cx="3206354" cy="274637"/>
          </a:xfrm>
        </p:spPr>
        <p:txBody>
          <a:bodyPr/>
          <a:lstStyle/>
          <a:p>
            <a:pPr>
              <a:defRPr/>
            </a:pPr>
            <a:endParaRPr lang="en-GB" altLang="en-US"/>
          </a:p>
        </p:txBody>
      </p:sp>
    </p:spTree>
    <p:extLst>
      <p:ext uri="{BB962C8B-B14F-4D97-AF65-F5344CB8AC3E}">
        <p14:creationId xmlns:p14="http://schemas.microsoft.com/office/powerpoint/2010/main" val="1777113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B14C-B654-2950-92ED-C9ACDDF27736}"/>
              </a:ext>
            </a:extLst>
          </p:cNvPr>
          <p:cNvSpPr>
            <a:spLocks noGrp="1"/>
          </p:cNvSpPr>
          <p:nvPr>
            <p:ph type="title"/>
          </p:nvPr>
        </p:nvSpPr>
        <p:spPr/>
        <p:txBody>
          <a:bodyPr/>
          <a:lstStyle/>
          <a:p>
            <a:br>
              <a:rPr lang="en-GB" dirty="0"/>
            </a:br>
            <a:r>
              <a:rPr lang="en-GB" dirty="0"/>
              <a:t>ESG Topics for Mining</a:t>
            </a:r>
            <a:br>
              <a:rPr lang="en-GB" dirty="0"/>
            </a:br>
            <a:endParaRPr lang="en-ZA" dirty="0"/>
          </a:p>
        </p:txBody>
      </p:sp>
      <p:sp>
        <p:nvSpPr>
          <p:cNvPr id="6" name="Footer Placeholder 5">
            <a:extLst>
              <a:ext uri="{FF2B5EF4-FFF2-40B4-BE49-F238E27FC236}">
                <a16:creationId xmlns:a16="http://schemas.microsoft.com/office/drawing/2014/main" id="{AADC01E7-E325-5C90-9D2A-6D7D858106AD}"/>
              </a:ext>
            </a:extLst>
          </p:cNvPr>
          <p:cNvSpPr>
            <a:spLocks noGrp="1"/>
          </p:cNvSpPr>
          <p:nvPr>
            <p:ph type="ftr" sz="quarter" idx="14"/>
          </p:nvPr>
        </p:nvSpPr>
        <p:spPr/>
        <p:txBody>
          <a:bodyPr/>
          <a:lstStyle/>
          <a:p>
            <a:pPr>
              <a:defRPr/>
            </a:pPr>
            <a:endParaRPr lang="en-GB" altLang="en-US"/>
          </a:p>
        </p:txBody>
      </p:sp>
      <p:pic>
        <p:nvPicPr>
          <p:cNvPr id="8" name="Picture 7">
            <a:extLst>
              <a:ext uri="{FF2B5EF4-FFF2-40B4-BE49-F238E27FC236}">
                <a16:creationId xmlns:a16="http://schemas.microsoft.com/office/drawing/2014/main" id="{9F01A667-F124-3ADE-7F2D-92C12F555757}"/>
              </a:ext>
            </a:extLst>
          </p:cNvPr>
          <p:cNvPicPr>
            <a:picLocks noChangeAspect="1"/>
          </p:cNvPicPr>
          <p:nvPr/>
        </p:nvPicPr>
        <p:blipFill>
          <a:blip r:embed="rId2"/>
          <a:stretch>
            <a:fillRect/>
          </a:stretch>
        </p:blipFill>
        <p:spPr>
          <a:xfrm>
            <a:off x="0" y="843558"/>
            <a:ext cx="6858000" cy="3277442"/>
          </a:xfrm>
          <a:prstGeom prst="rect">
            <a:avLst/>
          </a:prstGeom>
        </p:spPr>
      </p:pic>
    </p:spTree>
    <p:extLst>
      <p:ext uri="{BB962C8B-B14F-4D97-AF65-F5344CB8AC3E}">
        <p14:creationId xmlns:p14="http://schemas.microsoft.com/office/powerpoint/2010/main" val="425041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AFF338-E88D-0F55-169F-0EBFF7911213}"/>
              </a:ext>
            </a:extLst>
          </p:cNvPr>
          <p:cNvSpPr>
            <a:spLocks noGrp="1"/>
          </p:cNvSpPr>
          <p:nvPr>
            <p:ph type="title"/>
          </p:nvPr>
        </p:nvSpPr>
        <p:spPr>
          <a:xfrm>
            <a:off x="220267" y="1"/>
            <a:ext cx="6233069" cy="411163"/>
          </a:xfrm>
        </p:spPr>
        <p:txBody>
          <a:bodyPr/>
          <a:lstStyle/>
          <a:p>
            <a:r>
              <a:rPr lang="en-US" dirty="0"/>
              <a:t>Key ESG trends in 2022</a:t>
            </a:r>
          </a:p>
        </p:txBody>
      </p:sp>
      <p:pic>
        <p:nvPicPr>
          <p:cNvPr id="7" name="Picture 6">
            <a:extLst>
              <a:ext uri="{FF2B5EF4-FFF2-40B4-BE49-F238E27FC236}">
                <a16:creationId xmlns:a16="http://schemas.microsoft.com/office/drawing/2014/main" id="{38D92DA3-F76A-BDBD-43D6-E86DEB3C3E38}"/>
              </a:ext>
            </a:extLst>
          </p:cNvPr>
          <p:cNvPicPr>
            <a:picLocks noChangeAspect="1"/>
          </p:cNvPicPr>
          <p:nvPr/>
        </p:nvPicPr>
        <p:blipFill>
          <a:blip r:embed="rId2"/>
          <a:stretch>
            <a:fillRect/>
          </a:stretch>
        </p:blipFill>
        <p:spPr>
          <a:xfrm>
            <a:off x="1446706" y="582614"/>
            <a:ext cx="3964590" cy="4076700"/>
          </a:xfrm>
          <a:prstGeom prst="rect">
            <a:avLst/>
          </a:prstGeom>
          <a:noFill/>
        </p:spPr>
      </p:pic>
      <p:sp>
        <p:nvSpPr>
          <p:cNvPr id="14" name="Footer Placeholder 3">
            <a:extLst>
              <a:ext uri="{FF2B5EF4-FFF2-40B4-BE49-F238E27FC236}">
                <a16:creationId xmlns:a16="http://schemas.microsoft.com/office/drawing/2014/main" id="{49D77A8A-B8AB-E2BF-5396-DD5BF5A9C831}"/>
              </a:ext>
            </a:extLst>
          </p:cNvPr>
          <p:cNvSpPr>
            <a:spLocks noGrp="1"/>
          </p:cNvSpPr>
          <p:nvPr>
            <p:ph type="ftr" sz="quarter" idx="14"/>
          </p:nvPr>
        </p:nvSpPr>
        <p:spPr>
          <a:xfrm>
            <a:off x="1700212" y="4849814"/>
            <a:ext cx="3206354" cy="274637"/>
          </a:xfrm>
        </p:spPr>
        <p:txBody>
          <a:bodyPr/>
          <a:lstStyle/>
          <a:p>
            <a:pPr>
              <a:defRPr/>
            </a:pPr>
            <a:endParaRPr lang="en-GB" altLang="en-US"/>
          </a:p>
        </p:txBody>
      </p:sp>
    </p:spTree>
    <p:extLst>
      <p:ext uri="{BB962C8B-B14F-4D97-AF65-F5344CB8AC3E}">
        <p14:creationId xmlns:p14="http://schemas.microsoft.com/office/powerpoint/2010/main" val="41669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90D8C4-624E-07BF-8D29-FF843D9974C4}"/>
              </a:ext>
            </a:extLst>
          </p:cNvPr>
          <p:cNvSpPr>
            <a:spLocks noGrp="1"/>
          </p:cNvSpPr>
          <p:nvPr>
            <p:ph type="title"/>
          </p:nvPr>
        </p:nvSpPr>
        <p:spPr>
          <a:xfrm>
            <a:off x="220267" y="1"/>
            <a:ext cx="6233069" cy="411163"/>
          </a:xfrm>
        </p:spPr>
        <p:txBody>
          <a:bodyPr anchor="ctr">
            <a:normAutofit/>
          </a:bodyPr>
          <a:lstStyle/>
          <a:p>
            <a:r>
              <a:rPr lang="en-US" dirty="0"/>
              <a:t>Megatrends Affecting Mines</a:t>
            </a:r>
          </a:p>
        </p:txBody>
      </p:sp>
      <p:sp>
        <p:nvSpPr>
          <p:cNvPr id="16" name="Footer Placeholder 3">
            <a:extLst>
              <a:ext uri="{FF2B5EF4-FFF2-40B4-BE49-F238E27FC236}">
                <a16:creationId xmlns:a16="http://schemas.microsoft.com/office/drawing/2014/main" id="{27B4D572-BE4A-3504-F06B-DF137A896A30}"/>
              </a:ext>
            </a:extLst>
          </p:cNvPr>
          <p:cNvSpPr>
            <a:spLocks noGrp="1"/>
          </p:cNvSpPr>
          <p:nvPr>
            <p:ph type="ftr" sz="quarter" idx="14"/>
          </p:nvPr>
        </p:nvSpPr>
        <p:spPr>
          <a:xfrm>
            <a:off x="1700212" y="4849814"/>
            <a:ext cx="3206354" cy="274637"/>
          </a:xfrm>
        </p:spPr>
        <p:txBody>
          <a:bodyPr/>
          <a:lstStyle/>
          <a:p>
            <a:pPr>
              <a:defRPr/>
            </a:pPr>
            <a:endParaRPr lang="en-GB" altLang="en-US"/>
          </a:p>
        </p:txBody>
      </p:sp>
      <p:pic>
        <p:nvPicPr>
          <p:cNvPr id="6" name="Picture 5">
            <a:extLst>
              <a:ext uri="{FF2B5EF4-FFF2-40B4-BE49-F238E27FC236}">
                <a16:creationId xmlns:a16="http://schemas.microsoft.com/office/drawing/2014/main" id="{9F35A249-0C0A-7E21-B1DB-FE2A7B29CA61}"/>
              </a:ext>
            </a:extLst>
          </p:cNvPr>
          <p:cNvPicPr>
            <a:picLocks noChangeAspect="1"/>
          </p:cNvPicPr>
          <p:nvPr/>
        </p:nvPicPr>
        <p:blipFill>
          <a:blip r:embed="rId2"/>
          <a:stretch>
            <a:fillRect/>
          </a:stretch>
        </p:blipFill>
        <p:spPr>
          <a:xfrm>
            <a:off x="0" y="692110"/>
            <a:ext cx="6858000" cy="3759280"/>
          </a:xfrm>
          <a:prstGeom prst="rect">
            <a:avLst/>
          </a:prstGeom>
        </p:spPr>
      </p:pic>
    </p:spTree>
    <p:extLst>
      <p:ext uri="{BB962C8B-B14F-4D97-AF65-F5344CB8AC3E}">
        <p14:creationId xmlns:p14="http://schemas.microsoft.com/office/powerpoint/2010/main" val="29955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3E81-ECD2-BACD-A84C-5AF52CC97562}"/>
              </a:ext>
            </a:extLst>
          </p:cNvPr>
          <p:cNvSpPr>
            <a:spLocks noGrp="1"/>
          </p:cNvSpPr>
          <p:nvPr>
            <p:ph type="title"/>
          </p:nvPr>
        </p:nvSpPr>
        <p:spPr>
          <a:xfrm>
            <a:off x="297061" y="595314"/>
            <a:ext cx="3132534" cy="2047875"/>
          </a:xfrm>
        </p:spPr>
        <p:txBody>
          <a:bodyPr vert="horz" lIns="91440" tIns="45720" rIns="91440" bIns="45720" rtlCol="0" anchor="b" anchorCtr="0">
            <a:normAutofit/>
          </a:bodyPr>
          <a:lstStyle/>
          <a:p>
            <a:r>
              <a:rPr lang="en-US" b="0" kern="1200" cap="all" spc="-75" dirty="0" err="1">
                <a:latin typeface="+mj-lt"/>
                <a:ea typeface="+mj-ea"/>
                <a:cs typeface="+mj-cs"/>
              </a:rPr>
              <a:t>Mentimeter</a:t>
            </a:r>
            <a:r>
              <a:rPr lang="en-US" b="0" kern="1200" cap="all" spc="-75" dirty="0">
                <a:latin typeface="+mj-lt"/>
                <a:ea typeface="+mj-ea"/>
                <a:cs typeface="+mj-cs"/>
              </a:rPr>
              <a:t> Question</a:t>
            </a:r>
          </a:p>
        </p:txBody>
      </p:sp>
      <p:sp>
        <p:nvSpPr>
          <p:cNvPr id="5" name="Text Placeholder 3">
            <a:extLst>
              <a:ext uri="{FF2B5EF4-FFF2-40B4-BE49-F238E27FC236}">
                <a16:creationId xmlns:a16="http://schemas.microsoft.com/office/drawing/2014/main" id="{5B57231C-13E6-13CF-8C91-2C1BEFE5FF5D}"/>
              </a:ext>
            </a:extLst>
          </p:cNvPr>
          <p:cNvSpPr txBox="1">
            <a:spLocks/>
          </p:cNvSpPr>
          <p:nvPr/>
        </p:nvSpPr>
        <p:spPr bwMode="auto">
          <a:xfrm>
            <a:off x="289621" y="2643189"/>
            <a:ext cx="3132533" cy="20161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accent1"/>
              </a:buClr>
              <a:buFont typeface="Arial" panose="020B0604020202020204" pitchFamily="34" charset="0"/>
              <a:buNone/>
              <a:defRPr sz="900" b="0" kern="1200">
                <a:solidFill>
                  <a:schemeClr val="tx2"/>
                </a:solidFill>
                <a:latin typeface="+mn-lt"/>
                <a:ea typeface="+mn-ea"/>
                <a:cs typeface="+mn-cs"/>
              </a:defRPr>
            </a:lvl1pPr>
            <a:lvl2pPr marL="342900" indent="0" algn="l" rtl="0" eaLnBrk="0" fontAlgn="base" hangingPunct="0">
              <a:spcBef>
                <a:spcPct val="20000"/>
              </a:spcBef>
              <a:spcAft>
                <a:spcPct val="0"/>
              </a:spcAft>
              <a:buClr>
                <a:schemeClr val="accent2"/>
              </a:buClr>
              <a:buFont typeface="Arial" panose="020B0604020202020204" pitchFamily="34" charset="0"/>
              <a:buNone/>
              <a:defRPr sz="1500" b="1" kern="1200">
                <a:solidFill>
                  <a:schemeClr val="tx1"/>
                </a:solidFill>
                <a:latin typeface="+mn-lt"/>
                <a:ea typeface="+mn-ea"/>
                <a:cs typeface="+mn-cs"/>
              </a:defRPr>
            </a:lvl2pPr>
            <a:lvl3pPr marL="685800" indent="0" algn="l" rtl="0" eaLnBrk="0" fontAlgn="base" hangingPunct="0">
              <a:spcBef>
                <a:spcPct val="20000"/>
              </a:spcBef>
              <a:spcAft>
                <a:spcPct val="0"/>
              </a:spcAft>
              <a:buClr>
                <a:srgbClr val="DD5928"/>
              </a:buClr>
              <a:buFont typeface="Arial" panose="020B0604020202020204" pitchFamily="34" charset="0"/>
              <a:buNone/>
              <a:defRPr sz="1350" b="1" kern="1200">
                <a:solidFill>
                  <a:schemeClr val="tx1"/>
                </a:solidFill>
                <a:latin typeface="+mn-lt"/>
                <a:ea typeface="+mn-ea"/>
                <a:cs typeface="+mn-cs"/>
              </a:defRPr>
            </a:lvl3pPr>
            <a:lvl4pPr marL="1028700" indent="0" algn="l" rtl="0" eaLnBrk="0" fontAlgn="base" hangingPunct="0">
              <a:spcBef>
                <a:spcPct val="20000"/>
              </a:spcBef>
              <a:spcAft>
                <a:spcPct val="0"/>
              </a:spcAft>
              <a:buClr>
                <a:srgbClr val="007F3E"/>
              </a:buClr>
              <a:buFont typeface="Arial" panose="020B0604020202020204" pitchFamily="34" charset="0"/>
              <a:buNone/>
              <a:defRPr sz="1200" b="1" kern="1200">
                <a:solidFill>
                  <a:schemeClr val="tx1"/>
                </a:solidFill>
                <a:latin typeface="+mn-lt"/>
                <a:ea typeface="+mn-ea"/>
                <a:cs typeface="+mn-cs"/>
              </a:defRPr>
            </a:lvl4pPr>
            <a:lvl5pPr marL="1371600" indent="0" algn="l" rtl="0" eaLnBrk="0" fontAlgn="base" hangingPunct="0">
              <a:spcBef>
                <a:spcPct val="20000"/>
              </a:spcBef>
              <a:spcAft>
                <a:spcPct val="0"/>
              </a:spcAft>
              <a:buClr>
                <a:srgbClr val="00A1E4"/>
              </a:buClr>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spcBef>
                <a:spcPct val="20000"/>
              </a:spcBef>
              <a:buClr>
                <a:schemeClr val="accent1"/>
              </a:buClr>
              <a:buFont typeface="Arial" pitchFamily="34" charset="0"/>
              <a:buNone/>
              <a:defRPr sz="1200" b="1" kern="1200" baseline="0">
                <a:solidFill>
                  <a:schemeClr val="tx1"/>
                </a:solidFill>
                <a:latin typeface="+mn-lt"/>
                <a:ea typeface="+mn-ea"/>
                <a:cs typeface="+mn-cs"/>
              </a:defRPr>
            </a:lvl6pPr>
            <a:lvl7pPr marL="2057400" indent="0" algn="l" defTabSz="685800" rtl="0" eaLnBrk="1" latinLnBrk="0" hangingPunct="1">
              <a:spcBef>
                <a:spcPct val="20000"/>
              </a:spcBef>
              <a:buClr>
                <a:schemeClr val="accent2"/>
              </a:buClr>
              <a:buFont typeface="Arial" pitchFamily="34" charset="0"/>
              <a:buNone/>
              <a:defRPr sz="1200" b="1" kern="1200">
                <a:solidFill>
                  <a:schemeClr val="tx1"/>
                </a:solidFill>
                <a:latin typeface="+mn-lt"/>
                <a:ea typeface="+mn-ea"/>
                <a:cs typeface="+mn-cs"/>
              </a:defRPr>
            </a:lvl7pPr>
            <a:lvl8pPr marL="2400300" indent="0" algn="l" defTabSz="685800" rtl="0" eaLnBrk="1" latinLnBrk="0" hangingPunct="1">
              <a:spcBef>
                <a:spcPct val="20000"/>
              </a:spcBef>
              <a:buClr>
                <a:schemeClr val="accent3"/>
              </a:buClr>
              <a:buFont typeface="Arial" pitchFamily="34" charset="0"/>
              <a:buNone/>
              <a:defRPr sz="1200" b="1" kern="1200">
                <a:solidFill>
                  <a:schemeClr val="tx1"/>
                </a:solidFill>
                <a:latin typeface="+mn-lt"/>
                <a:ea typeface="+mn-ea"/>
                <a:cs typeface="+mn-cs"/>
              </a:defRPr>
            </a:lvl8pPr>
            <a:lvl9pPr marL="2743200" indent="0" algn="l" defTabSz="685800" rtl="0" eaLnBrk="1" latinLnBrk="0" hangingPunct="1">
              <a:spcBef>
                <a:spcPct val="20000"/>
              </a:spcBef>
              <a:buClr>
                <a:schemeClr val="accent4"/>
              </a:buClr>
              <a:buFont typeface="Arial" pitchFamily="34" charset="0"/>
              <a:buNone/>
              <a:defRPr sz="1200" b="1" kern="1200">
                <a:solidFill>
                  <a:schemeClr val="tx1"/>
                </a:solidFill>
                <a:latin typeface="+mn-lt"/>
                <a:ea typeface="+mn-ea"/>
                <a:cs typeface="+mn-cs"/>
              </a:defRPr>
            </a:lvl9pPr>
          </a:lstStyle>
          <a:p>
            <a:r>
              <a:rPr lang="en-US" sz="1500" b="1" kern="1200" dirty="0">
                <a:solidFill>
                  <a:schemeClr val="bg2"/>
                </a:solidFill>
                <a:latin typeface="+mn-lt"/>
                <a:ea typeface="+mn-ea"/>
                <a:cs typeface="+mn-cs"/>
              </a:rPr>
              <a:t>What are the three biggest ESG challenges your company / mine are facing? </a:t>
            </a:r>
          </a:p>
          <a:p>
            <a:endParaRPr lang="en-US" sz="1500" b="1" kern="1200" dirty="0">
              <a:solidFill>
                <a:schemeClr val="bg2"/>
              </a:solidFill>
              <a:latin typeface="+mn-lt"/>
              <a:ea typeface="+mn-ea"/>
              <a:cs typeface="+mn-cs"/>
            </a:endParaRPr>
          </a:p>
        </p:txBody>
      </p:sp>
      <p:sp>
        <p:nvSpPr>
          <p:cNvPr id="40" name="Footer Placeholder 4">
            <a:extLst>
              <a:ext uri="{FF2B5EF4-FFF2-40B4-BE49-F238E27FC236}">
                <a16:creationId xmlns:a16="http://schemas.microsoft.com/office/drawing/2014/main" id="{A6E11F3D-DAC1-7429-0A31-8B0FC238C7C8}"/>
              </a:ext>
            </a:extLst>
          </p:cNvPr>
          <p:cNvSpPr>
            <a:spLocks noGrp="1"/>
          </p:cNvSpPr>
          <p:nvPr>
            <p:ph type="ftr" sz="quarter" idx="16"/>
          </p:nvPr>
        </p:nvSpPr>
        <p:spPr>
          <a:xfrm>
            <a:off x="1700212" y="4849814"/>
            <a:ext cx="3206354" cy="274637"/>
          </a:xfrm>
        </p:spPr>
        <p:txBody>
          <a:bodyPr/>
          <a:lstStyle/>
          <a:p>
            <a:pPr>
              <a:defRPr/>
            </a:pPr>
            <a:endParaRPr lang="en-GB" altLang="en-US"/>
          </a:p>
        </p:txBody>
      </p:sp>
    </p:spTree>
    <p:extLst>
      <p:ext uri="{BB962C8B-B14F-4D97-AF65-F5344CB8AC3E}">
        <p14:creationId xmlns:p14="http://schemas.microsoft.com/office/powerpoint/2010/main" val="4291846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isplay 16-9 Widescreen">
  <a:themeElements>
    <a:clrScheme name="Custom 2">
      <a:dk1>
        <a:srgbClr val="223137"/>
      </a:dk1>
      <a:lt1>
        <a:sysClr val="window" lastClr="FFFFFF"/>
      </a:lt1>
      <a:dk2>
        <a:srgbClr val="595959"/>
      </a:dk2>
      <a:lt2>
        <a:srgbClr val="FFFFFF"/>
      </a:lt2>
      <a:accent1>
        <a:srgbClr val="F37021"/>
      </a:accent1>
      <a:accent2>
        <a:srgbClr val="1E66B3"/>
      </a:accent2>
      <a:accent3>
        <a:srgbClr val="DD5928"/>
      </a:accent3>
      <a:accent4>
        <a:srgbClr val="007F3E"/>
      </a:accent4>
      <a:accent5>
        <a:srgbClr val="00A1E4"/>
      </a:accent5>
      <a:accent6>
        <a:srgbClr val="F7941E"/>
      </a:accent6>
      <a:hlink>
        <a:srgbClr val="125B78"/>
      </a:hlink>
      <a:folHlink>
        <a:srgbClr val="1D8FBD"/>
      </a:folHlink>
    </a:clrScheme>
    <a:fontScheme name="Custom 1">
      <a:majorFont>
        <a:latin typeface="Arial"/>
        <a:ea typeface=""/>
        <a:cs typeface=""/>
      </a:majorFont>
      <a:minorFont>
        <a:latin typeface="Arial"/>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223137"/>
    </a:dk1>
    <a:lt1>
      <a:sysClr val="window" lastClr="FFFFFF"/>
    </a:lt1>
    <a:dk2>
      <a:srgbClr val="595959"/>
    </a:dk2>
    <a:lt2>
      <a:srgbClr val="FFFFFF"/>
    </a:lt2>
    <a:accent1>
      <a:srgbClr val="F37021"/>
    </a:accent1>
    <a:accent2>
      <a:srgbClr val="1E66B3"/>
    </a:accent2>
    <a:accent3>
      <a:srgbClr val="DD5928"/>
    </a:accent3>
    <a:accent4>
      <a:srgbClr val="007F3E"/>
    </a:accent4>
    <a:accent5>
      <a:srgbClr val="00A1E4"/>
    </a:accent5>
    <a:accent6>
      <a:srgbClr val="F7941E"/>
    </a:accent6>
    <a:hlink>
      <a:srgbClr val="125B78"/>
    </a:hlink>
    <a:folHlink>
      <a:srgbClr val="1D8FBD"/>
    </a:folHlink>
  </a:clrScheme>
</a:themeOverride>
</file>

<file path=ppt/theme/themeOverride2.xml><?xml version="1.0" encoding="utf-8"?>
<a:themeOverride xmlns:a="http://schemas.openxmlformats.org/drawingml/2006/main">
  <a:clrScheme name="Custom 2">
    <a:dk1>
      <a:srgbClr val="223137"/>
    </a:dk1>
    <a:lt1>
      <a:sysClr val="window" lastClr="FFFFFF"/>
    </a:lt1>
    <a:dk2>
      <a:srgbClr val="595959"/>
    </a:dk2>
    <a:lt2>
      <a:srgbClr val="FFFFFF"/>
    </a:lt2>
    <a:accent1>
      <a:srgbClr val="F37021"/>
    </a:accent1>
    <a:accent2>
      <a:srgbClr val="1E66B3"/>
    </a:accent2>
    <a:accent3>
      <a:srgbClr val="DD5928"/>
    </a:accent3>
    <a:accent4>
      <a:srgbClr val="007F3E"/>
    </a:accent4>
    <a:accent5>
      <a:srgbClr val="00A1E4"/>
    </a:accent5>
    <a:accent6>
      <a:srgbClr val="F7941E"/>
    </a:accent6>
    <a:hlink>
      <a:srgbClr val="125B78"/>
    </a:hlink>
    <a:folHlink>
      <a:srgbClr val="1D8FBD"/>
    </a:folHlink>
  </a:clrScheme>
</a:themeOverride>
</file>

<file path=ppt/theme/themeOverride3.xml><?xml version="1.0" encoding="utf-8"?>
<a:themeOverride xmlns:a="http://schemas.openxmlformats.org/drawingml/2006/main">
  <a:clrScheme name="Custom 2">
    <a:dk1>
      <a:srgbClr val="223137"/>
    </a:dk1>
    <a:lt1>
      <a:sysClr val="window" lastClr="FFFFFF"/>
    </a:lt1>
    <a:dk2>
      <a:srgbClr val="595959"/>
    </a:dk2>
    <a:lt2>
      <a:srgbClr val="FFFFFF"/>
    </a:lt2>
    <a:accent1>
      <a:srgbClr val="F37021"/>
    </a:accent1>
    <a:accent2>
      <a:srgbClr val="1E66B3"/>
    </a:accent2>
    <a:accent3>
      <a:srgbClr val="DD5928"/>
    </a:accent3>
    <a:accent4>
      <a:srgbClr val="007F3E"/>
    </a:accent4>
    <a:accent5>
      <a:srgbClr val="00A1E4"/>
    </a:accent5>
    <a:accent6>
      <a:srgbClr val="F7941E"/>
    </a:accent6>
    <a:hlink>
      <a:srgbClr val="125B78"/>
    </a:hlink>
    <a:folHlink>
      <a:srgbClr val="1D8FB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33AEC8992B14B82B069C73D8FD93B" ma:contentTypeVersion="10" ma:contentTypeDescription="Create a new document." ma:contentTypeScope="" ma:versionID="bd570951bd320fc4ea4e544fce3bd9c1">
  <xsd:schema xmlns:xsd="http://www.w3.org/2001/XMLSchema" xmlns:xs="http://www.w3.org/2001/XMLSchema" xmlns:p="http://schemas.microsoft.com/office/2006/metadata/properties" xmlns:ns3="87a4423d-812f-489a-a441-1d4ff91521c1" targetNamespace="http://schemas.microsoft.com/office/2006/metadata/properties" ma:root="true" ma:fieldsID="f1a309042927c90f3c9512df71f119a4" ns3:_="">
    <xsd:import namespace="87a4423d-812f-489a-a441-1d4ff91521c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a4423d-812f-489a-a441-1d4ff91521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13B485-B1FF-4B19-8D8C-A15C454957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a4423d-812f-489a-a441-1d4ff91521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11CEDF-C448-446D-87AF-F9DBD168EA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C46523-5E02-44C9-8D3F-12F354905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8915</TotalTime>
  <Words>765</Words>
  <Application>Microsoft Office PowerPoint</Application>
  <PresentationFormat>Custom</PresentationFormat>
  <Paragraphs>107</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华文宋体</vt:lpstr>
      <vt:lpstr>Arial</vt:lpstr>
      <vt:lpstr>Arial Narrow</vt:lpstr>
      <vt:lpstr>Calibri</vt:lpstr>
      <vt:lpstr>PPT display 16-9 Widescreen</vt:lpstr>
      <vt:lpstr>  ESG in Mining: Current Trends and the Need to Transition from Compliance to Sustainable Practices </vt:lpstr>
      <vt:lpstr>Presentation Topics</vt:lpstr>
      <vt:lpstr>ESG and Sustainable Development</vt:lpstr>
      <vt:lpstr>How ESG links to Sustainable Development</vt:lpstr>
      <vt:lpstr>ESG and Sustainability</vt:lpstr>
      <vt:lpstr> ESG Topics for Mining </vt:lpstr>
      <vt:lpstr>Key ESG trends in 2022</vt:lpstr>
      <vt:lpstr>Megatrends Affecting Mines</vt:lpstr>
      <vt:lpstr>Mentimeter Question</vt:lpstr>
      <vt:lpstr>Where Shifts are happening</vt:lpstr>
      <vt:lpstr>Where Shifts are happening</vt:lpstr>
      <vt:lpstr>Where Shifts are happening</vt:lpstr>
      <vt:lpstr>Completely interrelated subjects</vt:lpstr>
      <vt:lpstr>Organised view of key ESG standards relevant to mining</vt:lpstr>
      <vt:lpstr>Financial Aspects of Sustainable or Responsible Mining Standards</vt:lpstr>
      <vt:lpstr>Questions and Answers</vt:lpstr>
    </vt:vector>
  </TitlesOfParts>
  <Company>SRK Consulting (UK)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Phillips, Stephen</dc:creator>
  <cp:lastModifiedBy>Wouter Jordaan</cp:lastModifiedBy>
  <cp:revision>436</cp:revision>
  <cp:lastPrinted>2015-01-09T09:33:41Z</cp:lastPrinted>
  <dcterms:created xsi:type="dcterms:W3CDTF">2015-06-18T13:55:23Z</dcterms:created>
  <dcterms:modified xsi:type="dcterms:W3CDTF">2023-07-13T15:31:14Z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0x01010099133AEC8992B14B82B069C73D8FD93B</vt:lpwstr>
  </property>
</Properties>
</file>